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349" r:id="rId2"/>
    <p:sldId id="341" r:id="rId3"/>
    <p:sldId id="295" r:id="rId4"/>
    <p:sldId id="299" r:id="rId5"/>
    <p:sldId id="300" r:id="rId6"/>
    <p:sldId id="301" r:id="rId7"/>
    <p:sldId id="350" r:id="rId8"/>
    <p:sldId id="334" r:id="rId9"/>
    <p:sldId id="352" r:id="rId10"/>
    <p:sldId id="306" r:id="rId11"/>
    <p:sldId id="308" r:id="rId12"/>
    <p:sldId id="296" r:id="rId13"/>
    <p:sldId id="298" r:id="rId14"/>
    <p:sldId id="353" r:id="rId15"/>
    <p:sldId id="354" r:id="rId16"/>
    <p:sldId id="355" r:id="rId17"/>
    <p:sldId id="356" r:id="rId18"/>
    <p:sldId id="337" r:id="rId19"/>
    <p:sldId id="268" r:id="rId20"/>
    <p:sldId id="340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卢 琨" initials="卢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D00"/>
    <a:srgbClr val="4CCCFD"/>
    <a:srgbClr val="4DCBFD"/>
    <a:srgbClr val="0074C7"/>
    <a:srgbClr val="63B4E4"/>
    <a:srgbClr val="007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73" autoAdjust="0"/>
    <p:restoredTop sz="94660"/>
  </p:normalViewPr>
  <p:slideViewPr>
    <p:cSldViewPr showGuides="1">
      <p:cViewPr varScale="1">
        <p:scale>
          <a:sx n="128" d="100"/>
          <a:sy n="128" d="100"/>
        </p:scale>
        <p:origin x="240" y="176"/>
      </p:cViewPr>
      <p:guideLst>
        <p:guide orient="horz" pos="242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4922"/>
    </p:cViewPr>
  </p:sorterViewPr>
  <p:notesViewPr>
    <p:cSldViewPr>
      <p:cViewPr varScale="1">
        <p:scale>
          <a:sx n="75" d="100"/>
          <a:sy n="75" d="100"/>
        </p:scale>
        <p:origin x="1266" y="7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645A-9DE7-40AF-AF74-9E3B61D89D37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3AA4-4E7E-449E-91B3-3BBA26076E8D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ABF-B6D3-4C90-9967-7C6B645ECA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3AA4-4E7E-449E-91B3-3BBA26076E8D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ABF-B6D3-4C90-9967-7C6B645ECA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3AA4-4E7E-449E-91B3-3BBA26076E8D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ABF-B6D3-4C90-9967-7C6B645ECA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1567825" y="1583267"/>
            <a:ext cx="6188330" cy="4412192"/>
          </a:xfrm>
          <a:custGeom>
            <a:avLst/>
            <a:gdLst>
              <a:gd name="connsiteX0" fmla="*/ 1640523 w 6188330"/>
              <a:gd name="connsiteY0" fmla="*/ 2556354 h 4412192"/>
              <a:gd name="connsiteX1" fmla="*/ 3575806 w 6188330"/>
              <a:gd name="connsiteY1" fmla="*/ 2556354 h 4412192"/>
              <a:gd name="connsiteX2" fmla="*/ 2735172 w 6188330"/>
              <a:gd name="connsiteY2" fmla="*/ 4412192 h 4412192"/>
              <a:gd name="connsiteX3" fmla="*/ 799889 w 6188330"/>
              <a:gd name="connsiteY3" fmla="*/ 4412192 h 4412192"/>
              <a:gd name="connsiteX4" fmla="*/ 2362647 w 6188330"/>
              <a:gd name="connsiteY4" fmla="*/ 941999 h 4412192"/>
              <a:gd name="connsiteX5" fmla="*/ 4297930 w 6188330"/>
              <a:gd name="connsiteY5" fmla="*/ 941999 h 4412192"/>
              <a:gd name="connsiteX6" fmla="*/ 3581353 w 6188330"/>
              <a:gd name="connsiteY6" fmla="*/ 2517438 h 4412192"/>
              <a:gd name="connsiteX7" fmla="*/ 1646070 w 6188330"/>
              <a:gd name="connsiteY7" fmla="*/ 2517438 h 4412192"/>
              <a:gd name="connsiteX8" fmla="*/ 4598483 w 6188330"/>
              <a:gd name="connsiteY8" fmla="*/ 428417 h 4412192"/>
              <a:gd name="connsiteX9" fmla="*/ 6188330 w 6188330"/>
              <a:gd name="connsiteY9" fmla="*/ 428417 h 4412192"/>
              <a:gd name="connsiteX10" fmla="*/ 5055089 w 6188330"/>
              <a:gd name="connsiteY10" fmla="*/ 2930235 h 4412192"/>
              <a:gd name="connsiteX11" fmla="*/ 3462653 w 6188330"/>
              <a:gd name="connsiteY11" fmla="*/ 2933971 h 4412192"/>
              <a:gd name="connsiteX12" fmla="*/ 4565178 w 6188330"/>
              <a:gd name="connsiteY12" fmla="*/ 499964 h 4412192"/>
              <a:gd name="connsiteX13" fmla="*/ 1135830 w 6188330"/>
              <a:gd name="connsiteY13" fmla="*/ 0 h 4412192"/>
              <a:gd name="connsiteX14" fmla="*/ 2725677 w 6188330"/>
              <a:gd name="connsiteY14" fmla="*/ 0 h 4412192"/>
              <a:gd name="connsiteX15" fmla="*/ 1592436 w 6188330"/>
              <a:gd name="connsiteY15" fmla="*/ 2501818 h 4412192"/>
              <a:gd name="connsiteX16" fmla="*/ 0 w 6188330"/>
              <a:gd name="connsiteY16" fmla="*/ 2505554 h 4412192"/>
              <a:gd name="connsiteX17" fmla="*/ 1102525 w 6188330"/>
              <a:gd name="connsiteY17" fmla="*/ 71547 h 441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88330" h="4412192">
                <a:moveTo>
                  <a:pt x="1640523" y="2556354"/>
                </a:moveTo>
                <a:lnTo>
                  <a:pt x="3575806" y="2556354"/>
                </a:lnTo>
                <a:lnTo>
                  <a:pt x="2735172" y="4412192"/>
                </a:lnTo>
                <a:lnTo>
                  <a:pt x="799889" y="4412192"/>
                </a:lnTo>
                <a:close/>
                <a:moveTo>
                  <a:pt x="2362647" y="941999"/>
                </a:moveTo>
                <a:lnTo>
                  <a:pt x="4297930" y="941999"/>
                </a:lnTo>
                <a:lnTo>
                  <a:pt x="3581353" y="2517438"/>
                </a:lnTo>
                <a:lnTo>
                  <a:pt x="1646070" y="2517438"/>
                </a:lnTo>
                <a:close/>
                <a:moveTo>
                  <a:pt x="4598483" y="428417"/>
                </a:moveTo>
                <a:lnTo>
                  <a:pt x="6188330" y="428417"/>
                </a:lnTo>
                <a:lnTo>
                  <a:pt x="5055089" y="2930235"/>
                </a:lnTo>
                <a:lnTo>
                  <a:pt x="3462653" y="2933971"/>
                </a:lnTo>
                <a:lnTo>
                  <a:pt x="4565178" y="499964"/>
                </a:lnTo>
                <a:close/>
                <a:moveTo>
                  <a:pt x="1135830" y="0"/>
                </a:moveTo>
                <a:lnTo>
                  <a:pt x="2725677" y="0"/>
                </a:lnTo>
                <a:lnTo>
                  <a:pt x="1592436" y="2501818"/>
                </a:lnTo>
                <a:lnTo>
                  <a:pt x="0" y="2505554"/>
                </a:lnTo>
                <a:lnTo>
                  <a:pt x="1102525" y="715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605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3AA4-4E7E-449E-91B3-3BBA26076E8D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ABF-B6D3-4C90-9967-7C6B645ECA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3AA4-4E7E-449E-91B3-3BBA26076E8D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ABF-B6D3-4C90-9967-7C6B645ECA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3AA4-4E7E-449E-91B3-3BBA26076E8D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ABF-B6D3-4C90-9967-7C6B645ECA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3AA4-4E7E-449E-91B3-3BBA26076E8D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ABF-B6D3-4C90-9967-7C6B645ECA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3AA4-4E7E-449E-91B3-3BBA26076E8D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ABF-B6D3-4C90-9967-7C6B645ECA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3AA4-4E7E-449E-91B3-3BBA26076E8D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ABF-B6D3-4C90-9967-7C6B645ECA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3AA4-4E7E-449E-91B3-3BBA26076E8D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ABF-B6D3-4C90-9967-7C6B645ECA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3AA4-4E7E-449E-91B3-3BBA26076E8D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ABF-B6D3-4C90-9967-7C6B645ECA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73AA4-4E7E-449E-91B3-3BBA26076E8D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A4ABF-B6D3-4C90-9967-7C6B645ECA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compass.sustech.edu.cn/nailgu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hyperlink" Target="https://github.com/Compass-All/Shelte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compass.sustech.edu.cn/strongbox/" TargetMode="Externa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1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4.png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9.png"/><Relationship Id="rId3" Type="http://schemas.openxmlformats.org/officeDocument/2006/relationships/tags" Target="../tags/tag19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.png"/><Relationship Id="rId5" Type="http://schemas.openxmlformats.org/officeDocument/2006/relationships/tags" Target="../tags/tag21.xml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tags" Target="../tags/tag20.xml"/><Relationship Id="rId9" Type="http://schemas.openxmlformats.org/officeDocument/2006/relationships/image" Target="../media/image5.png"/><Relationship Id="rId1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6.png"/><Relationship Id="rId3" Type="http://schemas.openxmlformats.org/officeDocument/2006/relationships/tags" Target="../tags/tag24.xml"/><Relationship Id="rId7" Type="http://schemas.openxmlformats.org/officeDocument/2006/relationships/image" Target="../media/image4.png"/><Relationship Id="rId12" Type="http://schemas.openxmlformats.org/officeDocument/2006/relationships/image" Target="../media/image15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tags" Target="../tags/tag26.xml"/><Relationship Id="rId10" Type="http://schemas.openxmlformats.org/officeDocument/2006/relationships/image" Target="../media/image13.png"/><Relationship Id="rId4" Type="http://schemas.openxmlformats.org/officeDocument/2006/relationships/tags" Target="../tags/tag25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29.xml"/><Relationship Id="rId7" Type="http://schemas.openxmlformats.org/officeDocument/2006/relationships/image" Target="../media/image17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26" Type="http://schemas.openxmlformats.org/officeDocument/2006/relationships/tags" Target="../tags/tag55.xml"/><Relationship Id="rId3" Type="http://schemas.openxmlformats.org/officeDocument/2006/relationships/tags" Target="../tags/tag32.xml"/><Relationship Id="rId21" Type="http://schemas.openxmlformats.org/officeDocument/2006/relationships/tags" Target="../tags/tag50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5" Type="http://schemas.openxmlformats.org/officeDocument/2006/relationships/tags" Target="../tags/tag54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tags" Target="../tags/tag49.xml"/><Relationship Id="rId29" Type="http://schemas.openxmlformats.org/officeDocument/2006/relationships/tags" Target="../tags/tag58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tags" Target="../tags/tag53.xml"/><Relationship Id="rId32" Type="http://schemas.openxmlformats.org/officeDocument/2006/relationships/image" Target="../media/image2.png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tags" Target="../tags/tag52.xml"/><Relationship Id="rId28" Type="http://schemas.openxmlformats.org/officeDocument/2006/relationships/tags" Target="../tags/tag57.xml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31" Type="http://schemas.openxmlformats.org/officeDocument/2006/relationships/image" Target="../media/image4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tags" Target="../tags/tag51.xml"/><Relationship Id="rId27" Type="http://schemas.openxmlformats.org/officeDocument/2006/relationships/tags" Target="../tags/tag56.xml"/><Relationship Id="rId30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28842"/>
            <a:ext cx="12192000" cy="22520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底层系统安全研究趋势和挑战（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CS315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4000" y="4529908"/>
            <a:ext cx="9943465" cy="13985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indent="457200" algn="ctr">
              <a:lnSpc>
                <a:spcPct val="13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张锋巍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ctr">
              <a:lnSpc>
                <a:spcPct val="13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38CC0A4-053A-F23B-8B26-65EE73849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233" y="405000"/>
            <a:ext cx="4623767" cy="10495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6BEA819-5385-E708-4825-2E21E9F24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576" y="442153"/>
            <a:ext cx="980930" cy="9751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3B9A81-BF44-E4C3-6AFA-4023E68C99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0" y="405000"/>
            <a:ext cx="3900869" cy="981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781495"/>
            <a:ext cx="12349717" cy="85060"/>
            <a:chOff x="1" y="813392"/>
            <a:chExt cx="12349717" cy="85060"/>
          </a:xfrm>
        </p:grpSpPr>
        <p:sp>
          <p:nvSpPr>
            <p:cNvPr id="4" name="矩形 3"/>
            <p:cNvSpPr/>
            <p:nvPr/>
          </p:nvSpPr>
          <p:spPr>
            <a:xfrm>
              <a:off x="1" y="813392"/>
              <a:ext cx="11387470" cy="850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11387471" y="813392"/>
              <a:ext cx="962247" cy="8506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00" y="45000"/>
            <a:ext cx="675346" cy="67534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70833" y="136335"/>
            <a:ext cx="406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Arm</a:t>
            </a:r>
            <a:r>
              <a:rPr lang="zh-CN" altLang="en-US" sz="3600" b="1" dirty="0">
                <a:solidFill>
                  <a:srgbClr val="ED6D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系统生态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140" y="49673"/>
            <a:ext cx="669917" cy="666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8000" y="1103489"/>
            <a:ext cx="11591999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国家大力支持集成电路产业发展</a:t>
            </a:r>
            <a:r>
              <a:rPr lang="en-US" altLang="zh-CN" sz="24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各家企业积极尝试和推动国产化 </a:t>
            </a:r>
            <a:r>
              <a:rPr lang="en-GB" altLang="zh-CN" sz="24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 </a:t>
            </a:r>
            <a:r>
              <a:rPr lang="zh-CN" altLang="en-US" sz="24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的发展</a:t>
            </a:r>
            <a:endParaRPr lang="en-US" altLang="zh-CN" sz="2400" dirty="0">
              <a:solidFill>
                <a:srgbClr val="3335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rgbClr val="3335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en-GB" altLang="zh-CN" sz="2400" i="0" dirty="0">
                <a:solidFill>
                  <a:srgbClr val="33353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sz="2400" i="0" dirty="0">
                <a:solidFill>
                  <a:srgbClr val="33353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体系性能持续提升，生态环境渐进友好</a:t>
            </a:r>
            <a:endParaRPr lang="en-US" altLang="zh-CN" sz="2400" i="0" dirty="0">
              <a:solidFill>
                <a:srgbClr val="33353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33353C"/>
              </a:solidFill>
              <a:latin typeface="Biaodian Pro Sans GB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400" i="0" dirty="0">
                <a:solidFill>
                  <a:srgbClr val="33353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云服务商寻求替代 </a:t>
            </a:r>
            <a:r>
              <a:rPr lang="en-GB" altLang="zh-CN" sz="24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GB" altLang="zh-CN" sz="2400" i="0" dirty="0">
                <a:solidFill>
                  <a:srgbClr val="33353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86 </a:t>
            </a:r>
            <a:r>
              <a:rPr lang="zh-CN" altLang="en-US" sz="2400" i="0" dirty="0">
                <a:solidFill>
                  <a:srgbClr val="33353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芯片方案</a:t>
            </a:r>
            <a:r>
              <a:rPr lang="zh-CN" altLang="en-US" sz="24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33353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如华为获得</a:t>
            </a:r>
            <a:r>
              <a:rPr lang="en-GB" altLang="zh-CN" sz="2400" dirty="0">
                <a:solidFill>
                  <a:srgbClr val="33353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ARMv8</a:t>
            </a:r>
            <a:r>
              <a:rPr lang="zh-CN" altLang="en-US" sz="2400" dirty="0">
                <a:solidFill>
                  <a:srgbClr val="33353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指令集架构永久性授权，自主设计</a:t>
            </a:r>
            <a:r>
              <a:rPr lang="en-US" altLang="zh-CN" sz="2400" dirty="0">
                <a:solidFill>
                  <a:srgbClr val="33353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sz="2400" dirty="0">
                <a:solidFill>
                  <a:srgbClr val="33353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en-US" altLang="zh-CN" sz="24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solidFill>
                  <a:srgbClr val="33353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鲲鹏</a:t>
            </a:r>
            <a:r>
              <a:rPr lang="en-US" altLang="zh-CN" sz="2400" dirty="0">
                <a:solidFill>
                  <a:srgbClr val="33353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920</a:t>
            </a:r>
            <a:r>
              <a:rPr lang="zh-CN" altLang="en-US" sz="24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；推出搭载鲲鹏处理器的</a:t>
            </a:r>
            <a:r>
              <a:rPr lang="en-US" altLang="zh-CN" sz="2400" dirty="0" err="1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TaiShan</a:t>
            </a:r>
            <a:r>
              <a:rPr lang="zh-CN" altLang="en-US" sz="24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1026" name="Picture 2" descr="华为鲲鹏920 处理器荣获第六届世界互联网大会领先科技成果奖_资讯频道_世纪电源网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0" y="3550273"/>
            <a:ext cx="4098937" cy="250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325" y="3547778"/>
            <a:ext cx="5832145" cy="250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781495"/>
            <a:ext cx="12349717" cy="85060"/>
            <a:chOff x="1" y="813392"/>
            <a:chExt cx="12349717" cy="85060"/>
          </a:xfrm>
        </p:grpSpPr>
        <p:sp>
          <p:nvSpPr>
            <p:cNvPr id="4" name="矩形 3"/>
            <p:cNvSpPr/>
            <p:nvPr/>
          </p:nvSpPr>
          <p:spPr>
            <a:xfrm>
              <a:off x="1" y="813392"/>
              <a:ext cx="11387470" cy="850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11387471" y="813392"/>
              <a:ext cx="962247" cy="8506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00" y="45000"/>
            <a:ext cx="675346" cy="67534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70832" y="136335"/>
            <a:ext cx="5321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Arm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底层</a:t>
            </a:r>
            <a:r>
              <a:rPr lang="zh-CN" altLang="en-US" sz="3600" b="1" dirty="0">
                <a:solidFill>
                  <a:srgbClr val="ED6D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系统安全研究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140" y="49673"/>
            <a:ext cx="669917" cy="666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8000" y="1034142"/>
            <a:ext cx="11160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“忍者”</a:t>
            </a:r>
            <a:r>
              <a:rPr lang="zh-CN" altLang="en-US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 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第一个基于</a:t>
            </a:r>
            <a:r>
              <a:rPr lang="en-GB" altLang="zh-CN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 </a:t>
            </a:r>
            <a:r>
              <a:rPr lang="zh-CN" altLang="en-US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平台的、透明的恶意软件分析工具</a:t>
            </a:r>
            <a:r>
              <a:rPr lang="en-US" altLang="zh-CN" sz="2000" baseline="30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[17]</a:t>
            </a:r>
            <a:endParaRPr lang="en-US" altLang="zh-CN" sz="2000" dirty="0">
              <a:solidFill>
                <a:srgbClr val="3335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提高了恶意软件分析的</a:t>
            </a:r>
            <a:r>
              <a:rPr lang="zh-CN" altLang="en-US" sz="2000" b="1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透明度</a:t>
            </a:r>
            <a:endParaRPr lang="en-US" altLang="zh-CN" sz="2000" b="1" dirty="0">
              <a:solidFill>
                <a:srgbClr val="3335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实现针对</a:t>
            </a:r>
            <a:r>
              <a:rPr lang="zh-CN" altLang="en-US" sz="2000" b="1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高级恶意软件</a:t>
            </a:r>
            <a:r>
              <a:rPr lang="zh-CN" altLang="en-US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的精准分析和有效防御 </a:t>
            </a:r>
            <a:endParaRPr lang="en-US" altLang="zh-CN" sz="2400" dirty="0">
              <a:solidFill>
                <a:srgbClr val="3335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969" y="2241695"/>
            <a:ext cx="6192000" cy="38652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0322" y="1384789"/>
            <a:ext cx="1490927" cy="1401308"/>
          </a:xfrm>
          <a:prstGeom prst="rect">
            <a:avLst/>
          </a:prstGeom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1A708126-DEFE-0E39-914E-457BF265034D}"/>
              </a:ext>
            </a:extLst>
          </p:cNvPr>
          <p:cNvSpPr txBox="1"/>
          <p:nvPr/>
        </p:nvSpPr>
        <p:spPr>
          <a:xfrm>
            <a:off x="564593" y="6106947"/>
            <a:ext cx="1130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Z. Ning, </a:t>
            </a:r>
            <a:r>
              <a:rPr lang="en-US" b="1" dirty="0">
                <a:solidFill>
                  <a:srgbClr val="C00000"/>
                </a:solidFill>
              </a:rPr>
              <a:t>F. Zhang</a:t>
            </a:r>
            <a:r>
              <a:rPr lang="en-US" b="1" baseline="30000" dirty="0">
                <a:solidFill>
                  <a:srgbClr val="C00000"/>
                </a:solidFill>
              </a:rPr>
              <a:t>*</a:t>
            </a:r>
            <a:r>
              <a:rPr lang="en-US" b="1" dirty="0"/>
              <a:t>, Ninja: Towards Transparent Tracing and Debugging on ARM, in Proceedings of the 26th USENIX Security Symposium, 2017.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781495"/>
            <a:ext cx="12349717" cy="85060"/>
            <a:chOff x="1" y="813392"/>
            <a:chExt cx="12349717" cy="85060"/>
          </a:xfrm>
        </p:grpSpPr>
        <p:sp>
          <p:nvSpPr>
            <p:cNvPr id="4" name="矩形 3"/>
            <p:cNvSpPr/>
            <p:nvPr/>
          </p:nvSpPr>
          <p:spPr>
            <a:xfrm>
              <a:off x="1" y="813392"/>
              <a:ext cx="11387470" cy="850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11387471" y="813392"/>
              <a:ext cx="962247" cy="8506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00" y="45000"/>
            <a:ext cx="675346" cy="67534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70832" y="136335"/>
            <a:ext cx="5321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Arm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底层</a:t>
            </a:r>
            <a:r>
              <a:rPr lang="zh-CN" altLang="en-US" sz="3600" b="1" dirty="0">
                <a:solidFill>
                  <a:srgbClr val="ED6D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系统安全研究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140" y="49673"/>
            <a:ext cx="669917" cy="666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8001" y="1103489"/>
            <a:ext cx="111600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“钉枪”</a:t>
            </a:r>
            <a:r>
              <a:rPr lang="zh-CN" altLang="en-US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 ：突破 </a:t>
            </a:r>
            <a:r>
              <a:rPr lang="en-GB" altLang="zh-CN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 </a:t>
            </a:r>
            <a:r>
              <a:rPr lang="zh-CN" altLang="en-US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架构的权限隔离机制</a:t>
            </a:r>
            <a:r>
              <a:rPr lang="en-US" altLang="zh-CN" sz="2000" baseline="30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[16]</a:t>
            </a:r>
            <a:r>
              <a:rPr lang="zh-CN" altLang="en-US" sz="2000" baseline="30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rgbClr val="3335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  <a:r>
              <a:rPr lang="en-US" altLang="zh-CN" sz="2000" b="1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sz="2000" b="1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调试系统</a:t>
            </a:r>
            <a:r>
              <a:rPr lang="zh-CN" altLang="en-US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的严重漏洞，可直接威胁</a:t>
            </a:r>
            <a:r>
              <a:rPr lang="en-US" altLang="zh-CN" sz="2000" dirty="0" err="1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TrustZone</a:t>
            </a:r>
            <a:r>
              <a:rPr lang="zh-CN" altLang="en-US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内的机密数据，并执行</a:t>
            </a:r>
            <a:r>
              <a:rPr lang="zh-CN" altLang="en-US" sz="2000" b="1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</a:t>
            </a:r>
            <a:r>
              <a:rPr lang="en-US" altLang="zh-CN" sz="2000" b="1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payload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000" b="1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sz="2000" b="1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生态系统</a:t>
            </a:r>
            <a:r>
              <a:rPr lang="zh-CN" altLang="en-US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产生影响，一些架构</a:t>
            </a:r>
            <a:r>
              <a:rPr lang="en-US" altLang="zh-CN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  <a:r>
              <a:rPr lang="en-US" altLang="zh-CN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手机与物联网设备</a:t>
            </a:r>
            <a:r>
              <a:rPr lang="en-US" altLang="zh-CN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云服务的厂商均关注该攻击</a:t>
            </a:r>
            <a:endParaRPr lang="en-US" altLang="zh-CN" sz="2000" dirty="0">
              <a:solidFill>
                <a:srgbClr val="3335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CVE</a:t>
            </a:r>
            <a:r>
              <a:rPr lang="zh-CN" altLang="en-US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编号：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CVE-2018-18068</a:t>
            </a:r>
          </a:p>
          <a:p>
            <a:endParaRPr lang="en-US" altLang="zh-CN" sz="2400" i="0" dirty="0">
              <a:solidFill>
                <a:srgbClr val="33353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3335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9" name="TextBox 22">
            <a:extLst>
              <a:ext uri="{FF2B5EF4-FFF2-40B4-BE49-F238E27FC236}">
                <a16:creationId xmlns:a16="http://schemas.microsoft.com/office/drawing/2014/main" id="{66761B7A-FF64-D5FD-AD19-B9BE573B08AD}"/>
              </a:ext>
            </a:extLst>
          </p:cNvPr>
          <p:cNvSpPr txBox="1"/>
          <p:nvPr/>
        </p:nvSpPr>
        <p:spPr>
          <a:xfrm>
            <a:off x="408001" y="5977330"/>
            <a:ext cx="1116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Z. Ning, </a:t>
            </a:r>
            <a:r>
              <a:rPr lang="en-US" sz="1600" b="1" dirty="0">
                <a:solidFill>
                  <a:srgbClr val="C00000"/>
                </a:solidFill>
              </a:rPr>
              <a:t>F. Zhang</a:t>
            </a:r>
            <a:r>
              <a:rPr lang="en-US" sz="1600" b="1" baseline="30000" dirty="0">
                <a:solidFill>
                  <a:srgbClr val="C00000"/>
                </a:solidFill>
              </a:rPr>
              <a:t>*</a:t>
            </a:r>
            <a:r>
              <a:rPr lang="en-US" sz="1600" b="1" dirty="0"/>
              <a:t>, Understanding the </a:t>
            </a:r>
            <a:r>
              <a:rPr lang="en-US" altLang="zh-CN" sz="1600" b="1" dirty="0"/>
              <a:t>S</a:t>
            </a:r>
            <a:r>
              <a:rPr lang="en-US" sz="1600" b="1" dirty="0"/>
              <a:t>ecurity of ARM </a:t>
            </a:r>
            <a:r>
              <a:rPr lang="en-US" altLang="zh-CN" sz="1600" b="1" dirty="0"/>
              <a:t>D</a:t>
            </a:r>
            <a:r>
              <a:rPr lang="en-US" sz="1600" b="1" dirty="0"/>
              <a:t>ebugging Features,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/>
              <a:t>in Proceedings of the 40th IEEE Symposium on Security &amp; Privacy (S&amp;P’19), 2019. </a:t>
            </a:r>
          </a:p>
          <a:p>
            <a:r>
              <a:rPr lang="en-US" sz="1600" dirty="0">
                <a:hlinkClick r:id="rId4"/>
              </a:rPr>
              <a:t>https://compass.sustech.edu.cn/nailgun/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775FA2-98C0-89A4-C404-7C54FE46B2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656" y="2413874"/>
            <a:ext cx="3077768" cy="2898938"/>
          </a:xfrm>
          <a:prstGeom prst="rect">
            <a:avLst/>
          </a:prstGeom>
        </p:spPr>
      </p:pic>
      <p:pic>
        <p:nvPicPr>
          <p:cNvPr id="12" name="Picture 11" descr="A close up of a document&#10;&#10;Description automatically generated">
            <a:extLst>
              <a:ext uri="{FF2B5EF4-FFF2-40B4-BE49-F238E27FC236}">
                <a16:creationId xmlns:a16="http://schemas.microsoft.com/office/drawing/2014/main" id="{09FD61B0-CD09-C8C2-A32A-DD35E2F95B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360" y="2696980"/>
            <a:ext cx="2266429" cy="3255183"/>
          </a:xfrm>
          <a:prstGeom prst="rect">
            <a:avLst/>
          </a:prstGeom>
        </p:spPr>
      </p:pic>
      <p:pic>
        <p:nvPicPr>
          <p:cNvPr id="2" name="图片 7">
            <a:extLst>
              <a:ext uri="{FF2B5EF4-FFF2-40B4-BE49-F238E27FC236}">
                <a16:creationId xmlns:a16="http://schemas.microsoft.com/office/drawing/2014/main" id="{C5A3EF8F-3638-843D-81CB-F24CD60A3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2937" y="3040772"/>
            <a:ext cx="1977392" cy="1961272"/>
          </a:xfrm>
          <a:prstGeom prst="rect">
            <a:avLst/>
          </a:prstGeom>
        </p:spPr>
      </p:pic>
      <p:sp>
        <p:nvSpPr>
          <p:cNvPr id="3" name="文本框 1">
            <a:extLst>
              <a:ext uri="{FF2B5EF4-FFF2-40B4-BE49-F238E27FC236}">
                <a16:creationId xmlns:a16="http://schemas.microsoft.com/office/drawing/2014/main" id="{7190D71B-99DF-8C3C-A2FA-8D3812559416}"/>
              </a:ext>
            </a:extLst>
          </p:cNvPr>
          <p:cNvSpPr txBox="1"/>
          <p:nvPr/>
        </p:nvSpPr>
        <p:spPr>
          <a:xfrm>
            <a:off x="483610" y="5063032"/>
            <a:ext cx="4895610" cy="4995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“钉枪”提取华为手机内指纹信息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781495"/>
            <a:ext cx="12349717" cy="85060"/>
            <a:chOff x="1" y="813392"/>
            <a:chExt cx="12349717" cy="85060"/>
          </a:xfrm>
        </p:grpSpPr>
        <p:sp>
          <p:nvSpPr>
            <p:cNvPr id="4" name="矩形 3"/>
            <p:cNvSpPr/>
            <p:nvPr/>
          </p:nvSpPr>
          <p:spPr>
            <a:xfrm>
              <a:off x="1" y="813392"/>
              <a:ext cx="11387470" cy="850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11387471" y="813392"/>
              <a:ext cx="962247" cy="8506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00" y="45000"/>
            <a:ext cx="675346" cy="67534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70832" y="136335"/>
            <a:ext cx="5321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Arm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系统生态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140" y="49673"/>
            <a:ext cx="669917" cy="666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8000" y="1103489"/>
            <a:ext cx="1173599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4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GB" altLang="zh-CN" sz="24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sz="24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推出</a:t>
            </a:r>
            <a:r>
              <a:rPr lang="zh-CN" altLang="en-US" sz="2400" b="1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机密计算架构</a:t>
            </a:r>
            <a:r>
              <a:rPr lang="en-US" altLang="zh-CN" sz="2400" baseline="30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[14]</a:t>
            </a:r>
            <a:r>
              <a:rPr lang="zh-CN" altLang="en-US" sz="2400" b="1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GB" altLang="zh-CN" sz="2400" b="1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Confidential Compute Architecture, CCA</a:t>
            </a:r>
            <a:r>
              <a:rPr lang="zh-CN" altLang="en-US" sz="2400" b="1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，布局云平台和服务器端的机密计算能力：供第三方用户构建</a:t>
            </a:r>
            <a:r>
              <a:rPr lang="en-GB" altLang="zh-CN" sz="2400" b="1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Realm</a:t>
            </a:r>
            <a:r>
              <a:rPr lang="zh-CN" altLang="en-US" sz="2400" b="1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</a:t>
            </a: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8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400" dirty="0"/>
          </a:p>
          <a:p>
            <a:endParaRPr lang="en-US" altLang="zh-CN" sz="2400" i="0" dirty="0">
              <a:solidFill>
                <a:srgbClr val="33353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3335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0" y="2824309"/>
            <a:ext cx="7008788" cy="2643400"/>
          </a:xfrm>
          <a:prstGeom prst="rect">
            <a:avLst/>
          </a:prstGeom>
        </p:spPr>
      </p:pic>
      <p:pic>
        <p:nvPicPr>
          <p:cNvPr id="1026" name="Picture 2" descr="Arm Confidential Compu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386" y="2824309"/>
            <a:ext cx="5165671" cy="26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781495"/>
            <a:ext cx="12349717" cy="85060"/>
            <a:chOff x="1" y="813392"/>
            <a:chExt cx="12349717" cy="85060"/>
          </a:xfrm>
        </p:grpSpPr>
        <p:sp>
          <p:nvSpPr>
            <p:cNvPr id="4" name="矩形 3"/>
            <p:cNvSpPr/>
            <p:nvPr/>
          </p:nvSpPr>
          <p:spPr>
            <a:xfrm>
              <a:off x="1" y="813392"/>
              <a:ext cx="11387470" cy="850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11387471" y="813392"/>
              <a:ext cx="962247" cy="8506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00" y="45000"/>
            <a:ext cx="675346" cy="67534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71145" y="136525"/>
            <a:ext cx="752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Arm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底层系统安全研究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140" y="49673"/>
            <a:ext cx="669917" cy="666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0060" y="1085850"/>
            <a:ext cx="11191240" cy="3736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“庇护所”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：第一篇基于</a:t>
            </a: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Arm CCA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实现新的机密计算解决方案的“四大”安全顶会研究论文 </a:t>
            </a:r>
            <a:r>
              <a:rPr lang="en-US" altLang="zh-CN" sz="20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[15]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创建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用户空间级别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的隔离环境，运行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SApp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扩展</a:t>
            </a:r>
            <a:r>
              <a:rPr lang="e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CCA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Realm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VM</a:t>
            </a:r>
            <a:r>
              <a:rPr lang="zh-CN" altLang="e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机密计算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架构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CCA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硬件隔离，不依赖虚拟化技术，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提升性能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基于最高特权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Monitor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，无需</a:t>
            </a: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hypervisor</a:t>
            </a:r>
            <a:r>
              <a:rPr lang="zh-CN" altLang="e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保持小</a:t>
            </a:r>
            <a:r>
              <a:rPr lang="e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TCB</a:t>
            </a:r>
            <a:r>
              <a:rPr lang="zh-CN" altLang="e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减少攻击面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EDBCE427-53AB-CA77-26BD-9488CE440EFD}"/>
              </a:ext>
            </a:extLst>
          </p:cNvPr>
          <p:cNvSpPr txBox="1"/>
          <p:nvPr/>
        </p:nvSpPr>
        <p:spPr>
          <a:xfrm>
            <a:off x="660000" y="6021000"/>
            <a:ext cx="108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Y. Zhang, Y. Hu, </a:t>
            </a:r>
            <a:r>
              <a:rPr lang="en-US" sz="1600" b="1" dirty="0">
                <a:solidFill>
                  <a:srgbClr val="C00000"/>
                </a:solidFill>
              </a:rPr>
              <a:t>F. Zhang</a:t>
            </a:r>
            <a:r>
              <a:rPr lang="en-US" sz="1600" b="1" baseline="30000" dirty="0">
                <a:solidFill>
                  <a:srgbClr val="C00000"/>
                </a:solidFill>
              </a:rPr>
              <a:t>*</a:t>
            </a:r>
            <a:r>
              <a:rPr lang="en-US" sz="1600" b="1" dirty="0">
                <a:solidFill>
                  <a:srgbClr val="C00000"/>
                </a:solidFill>
              </a:rPr>
              <a:t>,</a:t>
            </a:r>
            <a:r>
              <a:rPr lang="en-US" sz="1600" b="1" dirty="0"/>
              <a:t> et al., Shelter: Extending Arm CCA with Isolation in User Space, in USENIX Security 2023.</a:t>
            </a:r>
          </a:p>
          <a:p>
            <a:r>
              <a:rPr lang="en" altLang="zh-CN" sz="1600" dirty="0">
                <a:solidFill>
                  <a:srgbClr val="333E48"/>
                </a:solidFill>
                <a:latin typeface="Calibri"/>
                <a:cs typeface="Calibri"/>
                <a:hlinkClick r:id="rId4"/>
              </a:rPr>
              <a:t>https://compass.sustech.edu.cn/shelter/  </a:t>
            </a:r>
            <a:endParaRPr lang="en" altLang="zh-CN" sz="1600" dirty="0">
              <a:solidFill>
                <a:srgbClr val="333E48"/>
              </a:solidFill>
              <a:latin typeface="Calibri"/>
              <a:cs typeface="Calibri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03A1287-961B-745A-5C00-D0672E8DE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000" y="2997000"/>
            <a:ext cx="6112545" cy="28736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2F53EC1-B43B-687A-7C1A-EBB5FBA70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2329" y="1523421"/>
            <a:ext cx="1234687" cy="149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93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781495"/>
            <a:ext cx="12349717" cy="85060"/>
            <a:chOff x="1" y="813392"/>
            <a:chExt cx="12349717" cy="85060"/>
          </a:xfrm>
        </p:grpSpPr>
        <p:sp>
          <p:nvSpPr>
            <p:cNvPr id="4" name="矩形 3"/>
            <p:cNvSpPr/>
            <p:nvPr/>
          </p:nvSpPr>
          <p:spPr>
            <a:xfrm>
              <a:off x="1" y="813392"/>
              <a:ext cx="11387470" cy="850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11387471" y="813392"/>
              <a:ext cx="962247" cy="8506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00" y="45000"/>
            <a:ext cx="675346" cy="67534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71145" y="136525"/>
            <a:ext cx="7524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Arm GPU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机密计算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ED6D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140" y="49673"/>
            <a:ext cx="669917" cy="6660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94970" y="981075"/>
            <a:ext cx="10453030" cy="20692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研究目的：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创建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Arm GPU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机密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计算环境，满足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机密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计算需求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研究原因：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x86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架构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GPU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机密计算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不可控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专门用于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机密计算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GPU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（如英伟达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H100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对中国禁售</a:t>
            </a:r>
          </a:p>
        </p:txBody>
      </p:sp>
      <p:pic>
        <p:nvPicPr>
          <p:cNvPr id="10" name="图片 9" descr="图形用户界面, 文本, 应用程序, 网站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05" y="3602787"/>
            <a:ext cx="10180589" cy="2303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781495"/>
            <a:ext cx="12349717" cy="85060"/>
            <a:chOff x="1" y="813392"/>
            <a:chExt cx="12349717" cy="85060"/>
          </a:xfrm>
        </p:grpSpPr>
        <p:sp>
          <p:nvSpPr>
            <p:cNvPr id="4" name="矩形 3"/>
            <p:cNvSpPr/>
            <p:nvPr/>
          </p:nvSpPr>
          <p:spPr>
            <a:xfrm>
              <a:off x="1" y="813392"/>
              <a:ext cx="11387470" cy="850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11387471" y="813392"/>
              <a:ext cx="962247" cy="8506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00" y="45000"/>
            <a:ext cx="675346" cy="67534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70832" y="136335"/>
            <a:ext cx="5321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Arm GPU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机密计算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ED6D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140" y="49673"/>
            <a:ext cx="669917" cy="666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12876" y="980262"/>
            <a:ext cx="113711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“保险柜”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系统：第一</a:t>
            </a:r>
            <a:r>
              <a:rPr lang="zh-CN" altLang="en-US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篇构建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边缘端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的“四大”安全顶会论文</a:t>
            </a:r>
            <a:r>
              <a:rPr lang="en-US" altLang="zh-CN" sz="2000" baseline="30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[18]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3335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边缘端设备创建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GPU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可信计算环境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，隔离非安全世界的攻击</a:t>
            </a:r>
            <a:endParaRPr lang="en-US" altLang="zh-CN" sz="2000" dirty="0">
              <a:solidFill>
                <a:srgbClr val="3335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优化冗余的数据加解密操作，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减少性能负担</a:t>
            </a:r>
            <a:endParaRPr lang="en-US" altLang="zh-CN" sz="2000" b="1" dirty="0">
              <a:solidFill>
                <a:srgbClr val="3335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不需要硬件修改，可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确保良好的兼容性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335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" name="图片 1" descr="图示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942" y="2634256"/>
            <a:ext cx="4676057" cy="3257478"/>
          </a:xfrm>
          <a:prstGeom prst="rect">
            <a:avLst/>
          </a:prstGeom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DAD3F596-DE2E-29FC-D271-F275CD553135}"/>
              </a:ext>
            </a:extLst>
          </p:cNvPr>
          <p:cNvSpPr txBox="1"/>
          <p:nvPr/>
        </p:nvSpPr>
        <p:spPr>
          <a:xfrm>
            <a:off x="278752" y="5891734"/>
            <a:ext cx="1109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Y. Deng, C. Wang, S. Yu, S. Liu, Z. Ning, K. Leach, J. Li, S. Yan, Z. He, J. Cao, </a:t>
            </a:r>
            <a:r>
              <a:rPr lang="en-US" sz="1600" b="1" dirty="0">
                <a:solidFill>
                  <a:srgbClr val="C00000"/>
                </a:solidFill>
              </a:rPr>
              <a:t>F. Zhang</a:t>
            </a:r>
            <a:r>
              <a:rPr lang="en-US" sz="1600" b="1" baseline="30000" dirty="0">
                <a:solidFill>
                  <a:srgbClr val="C00000"/>
                </a:solidFill>
              </a:rPr>
              <a:t>*</a:t>
            </a:r>
            <a:r>
              <a:rPr lang="en-US" sz="1600" b="1" dirty="0"/>
              <a:t>, </a:t>
            </a:r>
            <a:r>
              <a:rPr lang="en-US" sz="1600" b="1" dirty="0" err="1"/>
              <a:t>StrongBox</a:t>
            </a:r>
            <a:r>
              <a:rPr lang="en-US" sz="1600" b="1" dirty="0"/>
              <a:t>: A GPU TEE on Arm Endpoints, in Proceedings of the 29th ACM Conference on Computer and Communications Security (CCS’22),</a:t>
            </a:r>
            <a:r>
              <a:rPr lang="zh-CN" altLang="en-US" sz="1600" b="1" dirty="0"/>
              <a:t> </a:t>
            </a:r>
            <a:r>
              <a:rPr lang="en-US" sz="1600" b="1" dirty="0"/>
              <a:t>2022.</a:t>
            </a:r>
          </a:p>
          <a:p>
            <a:r>
              <a:rPr lang="en-US" sz="1600" dirty="0">
                <a:hlinkClick r:id="rId5"/>
              </a:rPr>
              <a:t>https://compass.sustech.edu.cn/strongbox/</a:t>
            </a:r>
            <a:endParaRPr lang="en-US" sz="1600" dirty="0"/>
          </a:p>
        </p:txBody>
      </p:sp>
      <p:pic>
        <p:nvPicPr>
          <p:cNvPr id="9" name="图片 8" descr="图标&#10;&#10;描述已自动生成">
            <a:extLst>
              <a:ext uri="{FF2B5EF4-FFF2-40B4-BE49-F238E27FC236}">
                <a16:creationId xmlns:a16="http://schemas.microsoft.com/office/drawing/2014/main" id="{7BE7F0AA-E8BB-07E5-2252-39BB6101F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012" y="1379611"/>
            <a:ext cx="1333022" cy="13330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781495"/>
            <a:ext cx="12349717" cy="85060"/>
            <a:chOff x="1" y="813392"/>
            <a:chExt cx="12349717" cy="85060"/>
          </a:xfrm>
        </p:grpSpPr>
        <p:sp>
          <p:nvSpPr>
            <p:cNvPr id="4" name="矩形 3"/>
            <p:cNvSpPr/>
            <p:nvPr/>
          </p:nvSpPr>
          <p:spPr>
            <a:xfrm>
              <a:off x="1" y="813392"/>
              <a:ext cx="11387470" cy="850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11387471" y="813392"/>
              <a:ext cx="962247" cy="8506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00" y="45000"/>
            <a:ext cx="675346" cy="67534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70832" y="136335"/>
            <a:ext cx="5321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Arm GPU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机密计算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ED6D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140" y="49673"/>
            <a:ext cx="669917" cy="666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9857" y="980262"/>
            <a:ext cx="11160000" cy="179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“笼”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系统：为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Arm CCA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提供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机密计算支持</a:t>
            </a:r>
            <a:r>
              <a:rPr lang="zh-CN" altLang="en-US" sz="2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aseline="30000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[19]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3335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构建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面向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Realm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GPU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机密计算环境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扩展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CCA</a:t>
            </a:r>
            <a:r>
              <a:rPr lang="zh-CN" altLang="en-US" sz="2000" b="1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机密计算功能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335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参考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CCA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系统架构设计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“影子任务”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机制，</a:t>
            </a:r>
            <a:r>
              <a:rPr lang="zh-CN" altLang="en-US" sz="2000" b="1" dirty="0">
                <a:solidFill>
                  <a:srgbClr val="3335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保持较小的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Realm TCB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不依赖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CPU/GPU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端硬件改动，确保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5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硬件兼容性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TextBox 22">
            <a:extLst>
              <a:ext uri="{FF2B5EF4-FFF2-40B4-BE49-F238E27FC236}">
                <a16:creationId xmlns:a16="http://schemas.microsoft.com/office/drawing/2014/main" id="{5940E119-E25B-23FF-5EC6-4A377C8A95D5}"/>
              </a:ext>
            </a:extLst>
          </p:cNvPr>
          <p:cNvSpPr txBox="1"/>
          <p:nvPr/>
        </p:nvSpPr>
        <p:spPr>
          <a:xfrm>
            <a:off x="268873" y="6111146"/>
            <a:ext cx="11387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C. </a:t>
            </a:r>
            <a:r>
              <a:rPr lang="en-US" sz="1600" b="1" dirty="0" err="1"/>
              <a:t>Wang,</a:t>
            </a:r>
            <a:r>
              <a:rPr lang="en-US" sz="1600" b="1" dirty="0"/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F. Zhang</a:t>
            </a:r>
            <a:r>
              <a:rPr lang="en-US" altLang="zh-CN" sz="1600" b="1" baseline="30000" dirty="0">
                <a:solidFill>
                  <a:srgbClr val="C00000"/>
                </a:solidFill>
              </a:rPr>
              <a:t>*</a:t>
            </a:r>
            <a:r>
              <a:rPr lang="en-US" altLang="zh-CN" sz="1600" b="1" dirty="0"/>
              <a:t>, Y</a:t>
            </a:r>
            <a:r>
              <a:rPr lang="en-US" sz="1600" b="1" dirty="0"/>
              <a:t>. Deng, K. Leach, J. Cao, Z. Ning, S. Yan, Z. He, CAGE: Complementing Arm CCA with GPU Extensions, To Appear in Proceedings of the 31st Network and Distributed System Security Symposium (NDSS’24),</a:t>
            </a:r>
            <a:r>
              <a:rPr lang="zh-CN" altLang="en-US" sz="1600" b="1" dirty="0"/>
              <a:t> </a:t>
            </a:r>
            <a:r>
              <a:rPr lang="en-US" sz="1600" b="1" dirty="0"/>
              <a:t>2024.</a:t>
            </a:r>
          </a:p>
        </p:txBody>
      </p:sp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D6CBA207-D0CB-A52E-F351-648AB5D26F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000" y="2686514"/>
            <a:ext cx="5616000" cy="33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70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781495"/>
            <a:ext cx="12349717" cy="85060"/>
            <a:chOff x="1" y="813392"/>
            <a:chExt cx="12349717" cy="85060"/>
          </a:xfrm>
        </p:grpSpPr>
        <p:sp>
          <p:nvSpPr>
            <p:cNvPr id="4" name="矩形 3"/>
            <p:cNvSpPr/>
            <p:nvPr/>
          </p:nvSpPr>
          <p:spPr>
            <a:xfrm>
              <a:off x="1" y="813392"/>
              <a:ext cx="11387470" cy="850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11387471" y="813392"/>
              <a:ext cx="962247" cy="8506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00" y="45000"/>
            <a:ext cx="675346" cy="67534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71145" y="136525"/>
            <a:ext cx="7524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 dirty="0">
                <a:solidFill>
                  <a:srgbClr val="ED6D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展望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140" y="49673"/>
            <a:ext cx="669917" cy="666000"/>
          </a:xfrm>
          <a:prstGeom prst="rect">
            <a:avLst/>
          </a:prstGeom>
        </p:spPr>
      </p:pic>
      <p:grpSp>
        <p:nvGrpSpPr>
          <p:cNvPr id="29" name="组合 53">
            <a:extLst>
              <a:ext uri="{FF2B5EF4-FFF2-40B4-BE49-F238E27FC236}">
                <a16:creationId xmlns:a16="http://schemas.microsoft.com/office/drawing/2014/main" id="{5036F907-328C-0F66-9569-86EE0F0E7829}"/>
              </a:ext>
            </a:extLst>
          </p:cNvPr>
          <p:cNvGrpSpPr/>
          <p:nvPr/>
        </p:nvGrpSpPr>
        <p:grpSpPr>
          <a:xfrm>
            <a:off x="5098884" y="1149881"/>
            <a:ext cx="1603831" cy="695655"/>
            <a:chOff x="4350130" y="3548127"/>
            <a:chExt cx="1603831" cy="695655"/>
          </a:xfrm>
        </p:grpSpPr>
        <p:sp>
          <p:nvSpPr>
            <p:cNvPr id="30" name="流程图: 终止 40">
              <a:extLst>
                <a:ext uri="{FF2B5EF4-FFF2-40B4-BE49-F238E27FC236}">
                  <a16:creationId xmlns:a16="http://schemas.microsoft.com/office/drawing/2014/main" id="{3154517D-16F4-0015-87D6-E216C0F4FFE8}"/>
                </a:ext>
              </a:extLst>
            </p:cNvPr>
            <p:cNvSpPr/>
            <p:nvPr/>
          </p:nvSpPr>
          <p:spPr>
            <a:xfrm>
              <a:off x="4350130" y="3548127"/>
              <a:ext cx="1603831" cy="695655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rgbClr val="0090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D79B01-1539-C7E9-BEDE-034924CA5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8645" y="3726245"/>
              <a:ext cx="1106801" cy="339419"/>
            </a:xfrm>
            <a:prstGeom prst="rect">
              <a:avLst/>
            </a:prstGeom>
          </p:spPr>
        </p:pic>
      </p:grpSp>
      <p:grpSp>
        <p:nvGrpSpPr>
          <p:cNvPr id="32" name="组合 52">
            <a:extLst>
              <a:ext uri="{FF2B5EF4-FFF2-40B4-BE49-F238E27FC236}">
                <a16:creationId xmlns:a16="http://schemas.microsoft.com/office/drawing/2014/main" id="{11BA55A8-FC2D-03DB-E4CF-1DC764697F52}"/>
              </a:ext>
            </a:extLst>
          </p:cNvPr>
          <p:cNvGrpSpPr/>
          <p:nvPr/>
        </p:nvGrpSpPr>
        <p:grpSpPr>
          <a:xfrm>
            <a:off x="2906623" y="1149881"/>
            <a:ext cx="1603831" cy="695655"/>
            <a:chOff x="2264698" y="3437746"/>
            <a:chExt cx="1603831" cy="695655"/>
          </a:xfrm>
        </p:grpSpPr>
        <p:sp>
          <p:nvSpPr>
            <p:cNvPr id="33" name="流程图: 终止 41">
              <a:extLst>
                <a:ext uri="{FF2B5EF4-FFF2-40B4-BE49-F238E27FC236}">
                  <a16:creationId xmlns:a16="http://schemas.microsoft.com/office/drawing/2014/main" id="{5A3D2FF3-2707-CC7B-0762-205FDB2D17D3}"/>
                </a:ext>
              </a:extLst>
            </p:cNvPr>
            <p:cNvSpPr/>
            <p:nvPr/>
          </p:nvSpPr>
          <p:spPr>
            <a:xfrm>
              <a:off x="2264698" y="3437746"/>
              <a:ext cx="1603831" cy="695655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rgbClr val="0090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5B62B36-83D1-C13C-4B0E-ECC870B0F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2952" y="3630610"/>
              <a:ext cx="1367322" cy="309926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287E5F8-6CB9-E3A8-67DA-5AC53D4A0233}"/>
              </a:ext>
            </a:extLst>
          </p:cNvPr>
          <p:cNvGrpSpPr/>
          <p:nvPr/>
        </p:nvGrpSpPr>
        <p:grpSpPr>
          <a:xfrm>
            <a:off x="714362" y="1149881"/>
            <a:ext cx="1603831" cy="695655"/>
            <a:chOff x="714362" y="1163697"/>
            <a:chExt cx="1603831" cy="695655"/>
          </a:xfrm>
        </p:grpSpPr>
        <p:sp>
          <p:nvSpPr>
            <p:cNvPr id="36" name="流程图: 终止 42">
              <a:extLst>
                <a:ext uri="{FF2B5EF4-FFF2-40B4-BE49-F238E27FC236}">
                  <a16:creationId xmlns:a16="http://schemas.microsoft.com/office/drawing/2014/main" id="{8CE95B4A-042E-BB03-50A7-1EF1B6EAB9CE}"/>
                </a:ext>
              </a:extLst>
            </p:cNvPr>
            <p:cNvSpPr/>
            <p:nvPr/>
          </p:nvSpPr>
          <p:spPr>
            <a:xfrm>
              <a:off x="714362" y="1163697"/>
              <a:ext cx="1603831" cy="695655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rgbClr val="0090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BAB19BC-E486-A08E-0EC5-D783C2FAD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4762" y="1220720"/>
              <a:ext cx="823030" cy="581608"/>
            </a:xfrm>
            <a:prstGeom prst="rect">
              <a:avLst/>
            </a:prstGeom>
          </p:spPr>
        </p:pic>
      </p:grpSp>
      <p:grpSp>
        <p:nvGrpSpPr>
          <p:cNvPr id="38" name="组合 54">
            <a:extLst>
              <a:ext uri="{FF2B5EF4-FFF2-40B4-BE49-F238E27FC236}">
                <a16:creationId xmlns:a16="http://schemas.microsoft.com/office/drawing/2014/main" id="{EDF497AF-59CD-1FC1-4C37-044D7384D9BF}"/>
              </a:ext>
            </a:extLst>
          </p:cNvPr>
          <p:cNvGrpSpPr/>
          <p:nvPr/>
        </p:nvGrpSpPr>
        <p:grpSpPr>
          <a:xfrm>
            <a:off x="7291145" y="1149881"/>
            <a:ext cx="1603831" cy="695655"/>
            <a:chOff x="6498770" y="3431983"/>
            <a:chExt cx="1603831" cy="695655"/>
          </a:xfrm>
        </p:grpSpPr>
        <p:sp>
          <p:nvSpPr>
            <p:cNvPr id="39" name="流程图: 终止 39">
              <a:extLst>
                <a:ext uri="{FF2B5EF4-FFF2-40B4-BE49-F238E27FC236}">
                  <a16:creationId xmlns:a16="http://schemas.microsoft.com/office/drawing/2014/main" id="{2DA85704-8798-ED42-AFBD-E8AA4DA9BD7B}"/>
                </a:ext>
              </a:extLst>
            </p:cNvPr>
            <p:cNvSpPr/>
            <p:nvPr/>
          </p:nvSpPr>
          <p:spPr>
            <a:xfrm>
              <a:off x="6498770" y="3431983"/>
              <a:ext cx="1603831" cy="695655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rgbClr val="0090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形 50">
              <a:extLst>
                <a:ext uri="{FF2B5EF4-FFF2-40B4-BE49-F238E27FC236}">
                  <a16:creationId xmlns:a16="http://schemas.microsoft.com/office/drawing/2014/main" id="{18D01285-746E-1102-2200-48A69824F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19998" y="3672081"/>
              <a:ext cx="1361375" cy="215459"/>
            </a:xfrm>
            <a:prstGeom prst="rect">
              <a:avLst/>
            </a:prstGeom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5D61FDDA-8094-E702-7E94-5E0209F23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3809" y="2128861"/>
            <a:ext cx="6653229" cy="443744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985C2DD-1085-75AC-1BA1-6EAF3DEB299D}"/>
              </a:ext>
            </a:extLst>
          </p:cNvPr>
          <p:cNvGrpSpPr/>
          <p:nvPr/>
        </p:nvGrpSpPr>
        <p:grpSpPr>
          <a:xfrm>
            <a:off x="9483407" y="1149881"/>
            <a:ext cx="1603831" cy="695655"/>
            <a:chOff x="262089" y="3807614"/>
            <a:chExt cx="1603831" cy="695655"/>
          </a:xfrm>
        </p:grpSpPr>
        <p:sp>
          <p:nvSpPr>
            <p:cNvPr id="2" name="流程图: 终止 42">
              <a:extLst>
                <a:ext uri="{FF2B5EF4-FFF2-40B4-BE49-F238E27FC236}">
                  <a16:creationId xmlns:a16="http://schemas.microsoft.com/office/drawing/2014/main" id="{D2F1D352-A14E-287C-A3AA-ACF92B3574C9}"/>
                </a:ext>
              </a:extLst>
            </p:cNvPr>
            <p:cNvSpPr/>
            <p:nvPr/>
          </p:nvSpPr>
          <p:spPr>
            <a:xfrm>
              <a:off x="262089" y="3807614"/>
              <a:ext cx="1603831" cy="695655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rgbClr val="0090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84B7B09-F4F5-7066-EBAF-FD8FB174E7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00" y="4047576"/>
              <a:ext cx="1308925" cy="245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96000" y="3028879"/>
            <a:ext cx="11016000" cy="800241"/>
            <a:chOff x="696000" y="2515738"/>
            <a:chExt cx="11016000" cy="800241"/>
          </a:xfrm>
        </p:grpSpPr>
        <p:sp>
          <p:nvSpPr>
            <p:cNvPr id="17" name="MH_SubTitle_1"/>
            <p:cNvSpPr/>
            <p:nvPr>
              <p:custDataLst>
                <p:tags r:id="rId2"/>
              </p:custDataLst>
            </p:nvPr>
          </p:nvSpPr>
          <p:spPr bwMode="auto">
            <a:xfrm>
              <a:off x="696000" y="2515738"/>
              <a:ext cx="11016000" cy="800241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txBody>
            <a:bodyPr rtlCol="0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928000" y="2592693"/>
              <a:ext cx="57032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感谢聆听，敬请批评指正！</a:t>
              </a:r>
              <a:endPara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7" y="390495"/>
            <a:ext cx="4082363" cy="10268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E584359-D3DE-731F-3B2B-656EC49F0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4657" y="405000"/>
            <a:ext cx="4623767" cy="1049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1B8F3D4-4288-D95C-BFEE-819AD348E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8000" y="442153"/>
            <a:ext cx="980930" cy="97519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781495"/>
            <a:ext cx="12349717" cy="85060"/>
            <a:chOff x="1" y="813392"/>
            <a:chExt cx="12349717" cy="85060"/>
          </a:xfrm>
        </p:grpSpPr>
        <p:sp>
          <p:nvSpPr>
            <p:cNvPr id="4" name="矩形 3"/>
            <p:cNvSpPr/>
            <p:nvPr/>
          </p:nvSpPr>
          <p:spPr>
            <a:xfrm>
              <a:off x="1" y="813392"/>
              <a:ext cx="11387470" cy="850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11387471" y="813392"/>
              <a:ext cx="962247" cy="8506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00" y="45000"/>
            <a:ext cx="675346" cy="67534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70832" y="136335"/>
            <a:ext cx="503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ED6D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汇报提纲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140" y="49673"/>
            <a:ext cx="669917" cy="666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71141" y="2774590"/>
            <a:ext cx="9863999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539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底层系统安全研究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0074C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539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74C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74C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底层</a:t>
            </a:r>
            <a:r>
              <a:rPr lang="zh-CN" altLang="en-US" sz="2800" dirty="0">
                <a:solidFill>
                  <a:srgbClr val="0074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系统安全研究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0074C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781495"/>
            <a:ext cx="12349717" cy="85060"/>
            <a:chOff x="1" y="813392"/>
            <a:chExt cx="12349717" cy="85060"/>
          </a:xfrm>
        </p:grpSpPr>
        <p:sp>
          <p:nvSpPr>
            <p:cNvPr id="4" name="矩形 3"/>
            <p:cNvSpPr/>
            <p:nvPr/>
          </p:nvSpPr>
          <p:spPr>
            <a:xfrm>
              <a:off x="1" y="813392"/>
              <a:ext cx="11387470" cy="850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11387471" y="813392"/>
              <a:ext cx="962247" cy="8506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00" y="45000"/>
            <a:ext cx="675346" cy="67534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71145" y="136525"/>
            <a:ext cx="7524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 dirty="0">
                <a:solidFill>
                  <a:srgbClr val="ED6D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参考文献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140" y="49673"/>
            <a:ext cx="669917" cy="6660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20000" y="981075"/>
            <a:ext cx="11952000" cy="5400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Intel, Trusted Platform Module (TPM) Overview, https://www.intel.com/content/www/us/en/business/enterprise-computers/resources/trusted-platform-module.html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Intel, What is Intel Management Engine, https://www.intel.com/content/www/us/en/support/articles/000008927/software/chipset-software.html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AMD, BIOS and Kernel Developer's Guide (BKDG) for AMD Family 16h Models 30h-3Fh Processors, https://www.amd.com/system/files/TechDocs/52740_16h_Models_30h-3Fh_BKDG.pdf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Domas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Christopher, The Memory Sinkhole, https://www.blackhat.com/docs/us-15/materials/us-15-Domas-The-Memory-Sinkhole-Unleashing-An-x86-Design-Flaw-Allowing-Universal-Privilege-Escalation-wp.pdf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Intel, Intel Software Guard Extensions Programming Reference, https://www.intel.com/content/dam/develop/external/us/en/documents/overview-of-intel-sgx-instructions-and-datastructures.pdf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AMD, Secure Encrypted Virtualization API Version 0.24, https://www.amd.com/system/files/TechDocs/55766_SEV-KM_API_Specification.pdf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Intel, Architecture Specification: Intel Trust Domain Extensions (Intel TDX) Module, https://www.intel.com/content/dam/develop/external/us/en/documents/intel-tdx-module-1eas.pdf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Intel, Intel Management Engine Critical Firmware Update (Intel-SA-00086), https://www.intel.com/content/www/us/en/support/articles/000025619/software.html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Bruce 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Schneier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DEITYBOUNCE: NSA Exploit of the Day, https://www.schneier.com/blog/archives/2014/01/nsa_exploit_of.html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Bruce 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Schneier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SIERRAMONTANA: NSA Exploit of the Day, https://www.schneier.com/blog/archives/2014/01/sierramontana_n.html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Zhou L, Xiao J, Leach K,  Weimer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Zhang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F, et al. Nighthawk: Transparent system introspection from ring-3[C]//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Proceeding of  the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24th European Symposium on Research in Computer Security, Luxembourg, September 23–27, 2019, Proceedings, Part II 24. Springer International Publishing, 2019: 217-238.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Zhou L, Zhang F, Liao J, et al. 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Kshot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Live kernel patching with 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smm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sgx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[C]//2020 50th Annual IEEE/IFIP International Conference on Dependable Systems and Networks (DSN). IEEE, 2020: 1-13.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Zhou L, Ding X, Zhang F. SMILE: Secure memory introspection for live enclave[C]//2022 IEEE Symposium on Security and Privacy (SP). IEEE, 2022: 386-401.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Arm, Arm Confidential Compute Architecture Software Stack Guide, https://developer.arm.com/documentation/den0127/latest/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Zhang Y, Hu Y, Ning Z, Zhang F, Luo X, Huang H, Yan S, and He Z. Shelter: Extending Arm CCA with Isolation in User Space, To Appear In Proceedings of the 32nd USENIX Security Symposium (USENIX Security'23), Anaheim, CA, August 2023.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Ning Z, Zhang F. Understanding the security of arm debugging features[C]//2019 IEEE Symposium on Security and Privacy (SP). IEEE, 2019: 602-619.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Ning Z, Zhang F. Ninja: Towards Transparent Tracing and Debugging on ARM[C]//USENIX Security symposium. 2017: 33-49.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Deng Y, Wang C, Yu S, et al. 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StrongBox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A GPU TEE on Arm Endpoints[C]//Proceedings of the 2022 ACM SIGSAC Conference on Computer and Communications Security. 2022: 769-783.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781495"/>
            <a:ext cx="12349717" cy="85060"/>
            <a:chOff x="1" y="813392"/>
            <a:chExt cx="12349717" cy="85060"/>
          </a:xfrm>
        </p:grpSpPr>
        <p:sp>
          <p:nvSpPr>
            <p:cNvPr id="4" name="矩形 3"/>
            <p:cNvSpPr/>
            <p:nvPr/>
          </p:nvSpPr>
          <p:spPr>
            <a:xfrm>
              <a:off x="1" y="813392"/>
              <a:ext cx="11387470" cy="850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11387471" y="813392"/>
              <a:ext cx="962247" cy="8506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00" y="45000"/>
            <a:ext cx="675346" cy="67534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71145" y="136525"/>
            <a:ext cx="7524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x86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架构底层技术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35140" y="49673"/>
            <a:ext cx="669917" cy="666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0060" y="1085850"/>
            <a:ext cx="11191240" cy="3736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charset="0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x86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架构平台集成了较为丰富的底层技术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可信平台模块（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TPM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[1]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协处理器系统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(Intel ME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[2]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AMD PSP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[3]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系统管理模式（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x86 SMM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[4]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基于硬件辅助的可信执行环境技术（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Intel SGX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[5]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AMD SEV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[6]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Intel TDX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[7]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270885" y="5321935"/>
            <a:ext cx="12166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2002 </a:t>
            </a:r>
          </a:p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Intel TXT</a:t>
            </a: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594985" y="4268470"/>
            <a:ext cx="1331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2015 </a:t>
            </a:r>
          </a:p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Intel  SGX</a:t>
            </a: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3936365" y="4253865"/>
            <a:ext cx="1174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2007</a:t>
            </a:r>
          </a:p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Intel  ME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7110730" y="4257675"/>
            <a:ext cx="1325880" cy="641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？</a:t>
            </a:r>
            <a:endParaRPr lang="en-US" altLang="zh-CN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Intel TDX</a:t>
            </a: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7707630" y="4908550"/>
            <a:ext cx="76200" cy="1504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6294120" y="5313045"/>
            <a:ext cx="1560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2016</a:t>
            </a:r>
          </a:p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AMD SEV</a:t>
            </a: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2431415" y="4268470"/>
            <a:ext cx="1285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1991 </a:t>
            </a:r>
          </a:p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x86 SMM</a:t>
            </a:r>
          </a:p>
        </p:txBody>
      </p:sp>
      <p:sp>
        <p:nvSpPr>
          <p:cNvPr id="51" name="文本框 50"/>
          <p:cNvSpPr txBox="1"/>
          <p:nvPr>
            <p:custDataLst>
              <p:tags r:id="rId8"/>
            </p:custDataLst>
          </p:nvPr>
        </p:nvSpPr>
        <p:spPr>
          <a:xfrm>
            <a:off x="4726305" y="5312410"/>
            <a:ext cx="1329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2013 </a:t>
            </a:r>
          </a:p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AMD PSP</a:t>
            </a:r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7034530" y="5064125"/>
            <a:ext cx="76200" cy="1504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6223000" y="4912360"/>
            <a:ext cx="76200" cy="1504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5330825" y="5093335"/>
            <a:ext cx="76200" cy="1504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4485640" y="4913630"/>
            <a:ext cx="76200" cy="1504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3818255" y="5088890"/>
            <a:ext cx="76200" cy="1504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>
            <p:custDataLst>
              <p:tags r:id="rId14"/>
            </p:custDataLst>
          </p:nvPr>
        </p:nvSpPr>
        <p:spPr>
          <a:xfrm>
            <a:off x="3002280" y="4907280"/>
            <a:ext cx="76200" cy="1504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15"/>
            </p:custDataLst>
          </p:nvPr>
        </p:nvCxnSpPr>
        <p:spPr>
          <a:xfrm flipV="1">
            <a:off x="2547620" y="5057775"/>
            <a:ext cx="5735320" cy="5080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gradFill>
              <a:gsLst>
                <a:gs pos="0">
                  <a:srgbClr val="9EE256"/>
                </a:gs>
                <a:gs pos="100000">
                  <a:srgbClr val="52762D"/>
                </a:gs>
              </a:gsLst>
            </a:gradFill>
            <a:prstDash val="solid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781495"/>
            <a:ext cx="12349717" cy="85060"/>
            <a:chOff x="1" y="813392"/>
            <a:chExt cx="12349717" cy="85060"/>
          </a:xfrm>
        </p:grpSpPr>
        <p:sp>
          <p:nvSpPr>
            <p:cNvPr id="4" name="矩形 3"/>
            <p:cNvSpPr/>
            <p:nvPr/>
          </p:nvSpPr>
          <p:spPr>
            <a:xfrm>
              <a:off x="1" y="813392"/>
              <a:ext cx="11387470" cy="850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11387471" y="813392"/>
              <a:ext cx="962247" cy="8506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00" y="45000"/>
            <a:ext cx="675346" cy="67534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71145" y="136525"/>
            <a:ext cx="7524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kern="1200" cap="none" spc="0" normalizeH="0" baseline="0" noProof="0" dirty="0">
                <a:solidFill>
                  <a:srgbClr val="ED6D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x86</a:t>
            </a:r>
            <a:r>
              <a:rPr kumimoji="0" lang="zh-CN" altLang="en-US" sz="3600" b="1" i="0" kern="1200" cap="none" spc="0" normalizeH="0" baseline="0" noProof="0" dirty="0">
                <a:solidFill>
                  <a:srgbClr val="ED6D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架构底层技术</a:t>
            </a:r>
            <a:r>
              <a:rPr kumimoji="0" lang="en-US" altLang="zh-CN" sz="3600" b="1" i="0" kern="1200" cap="none" spc="0" normalizeH="0" baseline="0" noProof="0" dirty="0">
                <a:solidFill>
                  <a:srgbClr val="ED6D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5140" y="49673"/>
            <a:ext cx="669917" cy="666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0060" y="908685"/>
            <a:ext cx="11191240" cy="57473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x86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底层基础技术不再“安全”</a:t>
            </a:r>
            <a:endParaRPr lang="zh-CN" altLang="en-US" sz="2800" dirty="0"/>
          </a:p>
          <a:p>
            <a:pPr marL="457200" indent="-457200">
              <a:lnSpc>
                <a:spcPct val="200000"/>
              </a:lnSpc>
              <a:buFont typeface="Wingdings" panose="05000000000000000000" charset="0"/>
              <a:buChar char="Ø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国际关系博弈</a:t>
            </a:r>
          </a:p>
          <a:p>
            <a:pPr marL="457200" indent="-457200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关键技术封锁</a:t>
            </a:r>
          </a:p>
          <a:p>
            <a:pPr marL="457200" indent="-457200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安全技术缺陷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...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080510" y="1628775"/>
            <a:ext cx="3455035" cy="11988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823835" y="1988820"/>
            <a:ext cx="788035" cy="4400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en-US" altLang="zh-CN" sz="3200" b="1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VS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119235" y="1628775"/>
            <a:ext cx="1759585" cy="11360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773805" y="2853055"/>
            <a:ext cx="7388225" cy="1143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824470" y="3572510"/>
            <a:ext cx="3908425" cy="14135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864610" y="4220845"/>
            <a:ext cx="3343275" cy="227584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14"/>
          <a:stretch>
            <a:fillRect/>
          </a:stretch>
        </p:blipFill>
        <p:spPr>
          <a:xfrm>
            <a:off x="7555231" y="4986020"/>
            <a:ext cx="2883918" cy="1670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 descr="徽标&#10;&#10;描述已自动生成">
            <a:extLst>
              <a:ext uri="{FF2B5EF4-FFF2-40B4-BE49-F238E27FC236}">
                <a16:creationId xmlns:a16="http://schemas.microsoft.com/office/drawing/2014/main" id="{84C03A2F-2A75-71FB-48F1-FA07655763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149" y="5123410"/>
            <a:ext cx="1445761" cy="14135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781495"/>
            <a:ext cx="12349717" cy="85060"/>
            <a:chOff x="1" y="813392"/>
            <a:chExt cx="12349717" cy="85060"/>
          </a:xfrm>
        </p:grpSpPr>
        <p:sp>
          <p:nvSpPr>
            <p:cNvPr id="4" name="矩形 3"/>
            <p:cNvSpPr/>
            <p:nvPr/>
          </p:nvSpPr>
          <p:spPr>
            <a:xfrm>
              <a:off x="1" y="813392"/>
              <a:ext cx="11387470" cy="850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11387471" y="813392"/>
              <a:ext cx="962247" cy="8506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00" y="45000"/>
            <a:ext cx="675346" cy="67534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71145" y="136525"/>
            <a:ext cx="7524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kern="1200" cap="none" spc="0" normalizeH="0" baseline="0" noProof="0" dirty="0">
                <a:solidFill>
                  <a:srgbClr val="ED6D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x86</a:t>
            </a:r>
            <a:r>
              <a:rPr kumimoji="0" lang="zh-CN" altLang="en-US" sz="3600" b="1" i="0" kern="1200" cap="none" spc="0" normalizeH="0" baseline="0" noProof="0" dirty="0">
                <a:solidFill>
                  <a:srgbClr val="ED6D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架构底层技术</a:t>
            </a:r>
            <a:r>
              <a:rPr kumimoji="0" lang="en-US" altLang="zh-CN" sz="3600" b="1" i="0" kern="1200" cap="none" spc="0" normalizeH="0" baseline="0" noProof="0" dirty="0">
                <a:solidFill>
                  <a:srgbClr val="ED6D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5140" y="49673"/>
            <a:ext cx="669917" cy="666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8305" y="981075"/>
            <a:ext cx="11643360" cy="4886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x86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底层安全基础的风险案例：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Intel ME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漏洞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[8]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，用户系统无法察觉攻击。</a:t>
            </a: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400" dirty="0"/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400" dirty="0"/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400" dirty="0"/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400" dirty="0"/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000" dirty="0"/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000" dirty="0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736590" y="1700530"/>
            <a:ext cx="5452110" cy="15176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645150" y="2642870"/>
            <a:ext cx="5568950" cy="1294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98490" y="3298825"/>
            <a:ext cx="5694045" cy="11658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92405" y="5300980"/>
            <a:ext cx="58756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Intel ME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作为可信基为系统提供信任根，</a:t>
            </a: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如果存在风险将影响整个系统安全。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24205" y="1557020"/>
            <a:ext cx="4331335" cy="367220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024245" y="4364990"/>
            <a:ext cx="4934585" cy="20745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781495"/>
            <a:ext cx="12349717" cy="85060"/>
            <a:chOff x="1" y="813392"/>
            <a:chExt cx="12349717" cy="85060"/>
          </a:xfrm>
        </p:grpSpPr>
        <p:sp>
          <p:nvSpPr>
            <p:cNvPr id="4" name="矩形 3"/>
            <p:cNvSpPr/>
            <p:nvPr/>
          </p:nvSpPr>
          <p:spPr>
            <a:xfrm>
              <a:off x="1" y="813392"/>
              <a:ext cx="11387470" cy="850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11387471" y="813392"/>
              <a:ext cx="962247" cy="8506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00" y="45000"/>
            <a:ext cx="675346" cy="67534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71145" y="136525"/>
            <a:ext cx="7524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kern="1200" cap="none" spc="0" normalizeH="0" baseline="0" noProof="0" dirty="0">
                <a:solidFill>
                  <a:srgbClr val="ED6D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x86</a:t>
            </a:r>
            <a:r>
              <a:rPr kumimoji="0" lang="zh-CN" altLang="en-US" sz="3600" b="1" i="0" kern="1200" cap="none" spc="0" normalizeH="0" baseline="0" noProof="0" dirty="0">
                <a:solidFill>
                  <a:srgbClr val="ED6D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架构底层技术</a:t>
            </a:r>
            <a:r>
              <a:rPr kumimoji="0" lang="en-US" altLang="zh-CN" sz="3600" b="1" i="0" kern="1200" cap="none" spc="0" normalizeH="0" baseline="0" noProof="0" dirty="0">
                <a:solidFill>
                  <a:srgbClr val="ED6D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5140" y="49673"/>
            <a:ext cx="669917" cy="666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8305" y="981075"/>
            <a:ext cx="11640185" cy="57473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x86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底层安全的风险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年，棱镜门暴露的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NSA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武器库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Deitybounce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[9]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Sierramontana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[10]</a:t>
            </a:r>
            <a:endParaRPr lang="zh-CN" altLang="en-US" sz="2400" baseline="30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 dirty="0"/>
              <a:t> </a:t>
            </a: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40105" y="2276475"/>
            <a:ext cx="5036185" cy="31457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925830" y="5422265"/>
            <a:ext cx="4950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Deitybounce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SMM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向目标系统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实施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攻击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 r="-221" b="74474"/>
          <a:stretch>
            <a:fillRect/>
          </a:stretch>
        </p:blipFill>
        <p:spPr>
          <a:xfrm>
            <a:off x="6312535" y="3905885"/>
            <a:ext cx="5072380" cy="1671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 l="967" t="602" r="-898" b="75403"/>
          <a:stretch>
            <a:fillRect/>
          </a:stretch>
        </p:blipFill>
        <p:spPr>
          <a:xfrm>
            <a:off x="6312535" y="2348865"/>
            <a:ext cx="5072380" cy="15760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1240155" y="6021070"/>
            <a:ext cx="89071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利用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SMM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中植入系统漏洞和后门恶意程序，监控主系统行为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781495"/>
            <a:ext cx="12349717" cy="85060"/>
            <a:chOff x="1" y="813392"/>
            <a:chExt cx="12349717" cy="85060"/>
          </a:xfrm>
        </p:grpSpPr>
        <p:sp>
          <p:nvSpPr>
            <p:cNvPr id="4" name="矩形 3"/>
            <p:cNvSpPr/>
            <p:nvPr/>
          </p:nvSpPr>
          <p:spPr>
            <a:xfrm>
              <a:off x="1" y="813392"/>
              <a:ext cx="11387470" cy="850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11387471" y="813392"/>
              <a:ext cx="962247" cy="8506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00" y="45000"/>
            <a:ext cx="675346" cy="67534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71145" y="136525"/>
            <a:ext cx="7524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kern="1200" cap="none" spc="0" normalizeH="0" baseline="0" noProof="0" dirty="0">
                <a:solidFill>
                  <a:srgbClr val="ED6D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x86</a:t>
            </a:r>
            <a:r>
              <a:rPr kumimoji="0" lang="zh-CN" altLang="en-US" sz="3600" b="1" i="0" kern="1200" cap="none" spc="0" normalizeH="0" baseline="0" noProof="0" dirty="0">
                <a:solidFill>
                  <a:srgbClr val="ED6D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架构底层技术</a:t>
            </a:r>
            <a:r>
              <a:rPr kumimoji="0" lang="en-US" altLang="zh-CN" sz="3600" b="1" i="0" kern="1200" cap="none" spc="0" normalizeH="0" baseline="0" noProof="0" dirty="0">
                <a:solidFill>
                  <a:srgbClr val="ED6D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140" y="49673"/>
            <a:ext cx="669917" cy="666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8305" y="981075"/>
            <a:ext cx="11640185" cy="57473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F. Zhang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et al., SPECTRE: A Dependable Introspection Framework via System Management Mode, in IEEE/IFIP DSN 2013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F. Zhang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et al.,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HyperCheck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 A Hardware-Assisted Integrity Monitor, in IEEE TDSC 2014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F. Zhang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et al., Using Hardware Features for Increased Debugging Transparency, in IEEE S&amp;P 2015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l"/>
            </a:pPr>
            <a:endParaRPr lang="en-US" altLang="zh-CN" sz="1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788081" y="6287742"/>
            <a:ext cx="1061583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我早期提出的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SPECTRE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HyperCheck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MalT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都是基于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SMM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的防御工作</a:t>
            </a:r>
          </a:p>
        </p:txBody>
      </p:sp>
      <p:pic>
        <p:nvPicPr>
          <p:cNvPr id="8" name="Picture 7" descr="A document with text on it&#10;&#10;Description automatically generated">
            <a:extLst>
              <a:ext uri="{FF2B5EF4-FFF2-40B4-BE49-F238E27FC236}">
                <a16:creationId xmlns:a16="http://schemas.microsoft.com/office/drawing/2014/main" id="{18D93E31-E11A-1811-6A0F-27D853C522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0" y="2095590"/>
            <a:ext cx="2872034" cy="2435517"/>
          </a:xfrm>
          <a:prstGeom prst="rect">
            <a:avLst/>
          </a:prstGeom>
        </p:spPr>
      </p:pic>
      <p:pic>
        <p:nvPicPr>
          <p:cNvPr id="16" name="Picture 15" descr="A document with text and images&#10;&#10;Description automatically generated">
            <a:extLst>
              <a:ext uri="{FF2B5EF4-FFF2-40B4-BE49-F238E27FC236}">
                <a16:creationId xmlns:a16="http://schemas.microsoft.com/office/drawing/2014/main" id="{42507C85-43A2-EF85-9C8E-7B29E9D1BA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461" y="3311586"/>
            <a:ext cx="3070845" cy="2802890"/>
          </a:xfrm>
          <a:prstGeom prst="rect">
            <a:avLst/>
          </a:prstGeom>
        </p:spPr>
      </p:pic>
      <p:pic>
        <p:nvPicPr>
          <p:cNvPr id="18" name="Picture 17" descr="A close-up of a document&#10;&#10;Description automatically generated">
            <a:extLst>
              <a:ext uri="{FF2B5EF4-FFF2-40B4-BE49-F238E27FC236}">
                <a16:creationId xmlns:a16="http://schemas.microsoft.com/office/drawing/2014/main" id="{1B5AB4FB-02A7-CF42-D74E-88ADCABED5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65" y="2073920"/>
            <a:ext cx="3062522" cy="2854305"/>
          </a:xfrm>
          <a:prstGeom prst="rect">
            <a:avLst/>
          </a:prstGeom>
        </p:spPr>
      </p:pic>
      <p:pic>
        <p:nvPicPr>
          <p:cNvPr id="20" name="Picture 19" descr="A document with signature on it&#10;&#10;Description automatically generated">
            <a:extLst>
              <a:ext uri="{FF2B5EF4-FFF2-40B4-BE49-F238E27FC236}">
                <a16:creationId xmlns:a16="http://schemas.microsoft.com/office/drawing/2014/main" id="{F2D14C51-1A2F-C535-51C1-F8203EBE48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919" y="2064746"/>
            <a:ext cx="2953310" cy="381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5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781495"/>
            <a:ext cx="12349717" cy="85060"/>
            <a:chOff x="1" y="813392"/>
            <a:chExt cx="12349717" cy="85060"/>
          </a:xfrm>
        </p:grpSpPr>
        <p:sp>
          <p:nvSpPr>
            <p:cNvPr id="4" name="矩形 3"/>
            <p:cNvSpPr/>
            <p:nvPr/>
          </p:nvSpPr>
          <p:spPr>
            <a:xfrm>
              <a:off x="1" y="813392"/>
              <a:ext cx="11387470" cy="850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11387471" y="813392"/>
              <a:ext cx="962247" cy="8506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00" y="45000"/>
            <a:ext cx="675346" cy="67534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71145" y="136525"/>
            <a:ext cx="7524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kern="1200" cap="none" spc="0" normalizeH="0" baseline="0" noProof="0" dirty="0">
                <a:solidFill>
                  <a:srgbClr val="ED6D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x86</a:t>
            </a:r>
            <a:r>
              <a:rPr kumimoji="0" lang="zh-CN" altLang="en-US" sz="3600" b="1" i="0" kern="1200" cap="none" spc="0" normalizeH="0" baseline="0" noProof="0" dirty="0">
                <a:solidFill>
                  <a:srgbClr val="ED6D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架构底层技术</a:t>
            </a:r>
            <a:r>
              <a:rPr kumimoji="0" lang="en-US" altLang="zh-CN" sz="3600" b="1" i="0" kern="1200" cap="none" spc="0" normalizeH="0" baseline="0" noProof="0" dirty="0">
                <a:solidFill>
                  <a:srgbClr val="ED6D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035140" y="49673"/>
            <a:ext cx="669917" cy="666000"/>
          </a:xfrm>
          <a:prstGeom prst="rect">
            <a:avLst/>
          </a:prstGeom>
        </p:spPr>
      </p:pic>
      <p:sp>
        <p:nvSpPr>
          <p:cNvPr id="3" name="Rectangle 2"/>
          <p:cNvSpPr/>
          <p:nvPr>
            <p:custDataLst>
              <p:tags r:id="rId1"/>
            </p:custDataLst>
          </p:nvPr>
        </p:nvSpPr>
        <p:spPr>
          <a:xfrm>
            <a:off x="1123950" y="4732663"/>
            <a:ext cx="6811645" cy="4254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" name="Rectangle 28"/>
          <p:cNvSpPr/>
          <p:nvPr>
            <p:custDataLst>
              <p:tags r:id="rId2"/>
            </p:custDataLst>
          </p:nvPr>
        </p:nvSpPr>
        <p:spPr>
          <a:xfrm>
            <a:off x="1123950" y="3787783"/>
            <a:ext cx="939800" cy="13398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8" name="Rectangle 10"/>
          <p:cNvSpPr/>
          <p:nvPr>
            <p:custDataLst>
              <p:tags r:id="rId3"/>
            </p:custDataLst>
          </p:nvPr>
        </p:nvSpPr>
        <p:spPr>
          <a:xfrm>
            <a:off x="3534410" y="3869698"/>
            <a:ext cx="4411345" cy="6483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内存</a:t>
            </a:r>
          </a:p>
        </p:txBody>
      </p:sp>
      <p:cxnSp>
        <p:nvCxnSpPr>
          <p:cNvPr id="9" name="Straight Connector 12"/>
          <p:cNvCxnSpPr/>
          <p:nvPr>
            <p:custDataLst>
              <p:tags r:id="rId4"/>
            </p:custDataLst>
          </p:nvPr>
        </p:nvCxnSpPr>
        <p:spPr>
          <a:xfrm>
            <a:off x="1105535" y="3569978"/>
            <a:ext cx="6811645" cy="6985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4"/>
          <p:cNvSpPr txBox="1"/>
          <p:nvPr>
            <p:custDataLst>
              <p:tags r:id="rId5"/>
            </p:custDataLst>
          </p:nvPr>
        </p:nvSpPr>
        <p:spPr>
          <a:xfrm>
            <a:off x="4215765" y="4774009"/>
            <a:ext cx="1106170" cy="34099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主处理器</a:t>
            </a:r>
            <a:endParaRPr lang="en-US" sz="16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cxnSp>
        <p:nvCxnSpPr>
          <p:cNvPr id="20" name="Straight Connector 29"/>
          <p:cNvCxnSpPr/>
          <p:nvPr>
            <p:custDataLst>
              <p:tags r:id="rId6"/>
            </p:custDataLst>
          </p:nvPr>
        </p:nvCxnSpPr>
        <p:spPr>
          <a:xfrm flipH="1" flipV="1">
            <a:off x="1162050" y="2571758"/>
            <a:ext cx="6783705" cy="1143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32"/>
          <p:cNvSpPr txBox="1"/>
          <p:nvPr>
            <p:custDataLst>
              <p:tags r:id="rId7"/>
            </p:custDataLst>
          </p:nvPr>
        </p:nvSpPr>
        <p:spPr>
          <a:xfrm>
            <a:off x="1105535" y="2583188"/>
            <a:ext cx="957933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管理层</a:t>
            </a:r>
            <a:endParaRPr lang="en-US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2" name="TextBox 33"/>
          <p:cNvSpPr txBox="1"/>
          <p:nvPr>
            <p:custDataLst>
              <p:tags r:id="rId8"/>
            </p:custDataLst>
          </p:nvPr>
        </p:nvSpPr>
        <p:spPr>
          <a:xfrm>
            <a:off x="1112661" y="2166699"/>
            <a:ext cx="104267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用户层</a:t>
            </a:r>
            <a:endParaRPr lang="en-US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5" name="Rectangle 36"/>
          <p:cNvSpPr/>
          <p:nvPr>
            <p:custDataLst>
              <p:tags r:id="rId9"/>
            </p:custDataLst>
          </p:nvPr>
        </p:nvSpPr>
        <p:spPr>
          <a:xfrm>
            <a:off x="4855210" y="2769243"/>
            <a:ext cx="2940050" cy="6089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内核</a:t>
            </a:r>
          </a:p>
        </p:txBody>
      </p:sp>
      <p:sp>
        <p:nvSpPr>
          <p:cNvPr id="27" name="Rectangle 49"/>
          <p:cNvSpPr/>
          <p:nvPr>
            <p:custDataLst>
              <p:tags r:id="rId10"/>
            </p:custDataLst>
          </p:nvPr>
        </p:nvSpPr>
        <p:spPr>
          <a:xfrm>
            <a:off x="4185285" y="4020828"/>
            <a:ext cx="1213485" cy="3702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SMRAM</a:t>
            </a:r>
          </a:p>
        </p:txBody>
      </p:sp>
      <p:sp>
        <p:nvSpPr>
          <p:cNvPr id="40" name="Rectangle 34"/>
          <p:cNvSpPr/>
          <p:nvPr>
            <p:custDataLst>
              <p:tags r:id="rId11"/>
            </p:custDataLst>
          </p:nvPr>
        </p:nvSpPr>
        <p:spPr>
          <a:xfrm>
            <a:off x="6584950" y="1574808"/>
            <a:ext cx="1203960" cy="694690"/>
          </a:xfrm>
          <a:prstGeom prst="rect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2" name="Rectangle 34"/>
          <p:cNvSpPr/>
          <p:nvPr>
            <p:custDataLst>
              <p:tags r:id="rId12"/>
            </p:custDataLst>
          </p:nvPr>
        </p:nvSpPr>
        <p:spPr>
          <a:xfrm>
            <a:off x="6481445" y="4022098"/>
            <a:ext cx="1368425" cy="36893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飞地保护缓存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6" name="Rectangle 21"/>
          <p:cNvSpPr/>
          <p:nvPr>
            <p:custDataLst>
              <p:tags r:id="rId13"/>
            </p:custDataLst>
          </p:nvPr>
        </p:nvSpPr>
        <p:spPr>
          <a:xfrm>
            <a:off x="2239645" y="4785368"/>
            <a:ext cx="1294130" cy="340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no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x</a:t>
            </a:r>
            <a:r>
              <a:rPr 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86 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芯片组</a:t>
            </a:r>
            <a:endParaRPr lang="en-US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4" name="TextBox 15"/>
          <p:cNvSpPr txBox="1"/>
          <p:nvPr>
            <p:custDataLst>
              <p:tags r:id="rId14"/>
            </p:custDataLst>
          </p:nvPr>
        </p:nvSpPr>
        <p:spPr>
          <a:xfrm>
            <a:off x="6584950" y="4780641"/>
            <a:ext cx="1162050" cy="3079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加解密引擎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56" name="Rectangle 21"/>
          <p:cNvSpPr/>
          <p:nvPr>
            <p:custDataLst>
              <p:tags r:id="rId15"/>
            </p:custDataLst>
          </p:nvPr>
        </p:nvSpPr>
        <p:spPr>
          <a:xfrm>
            <a:off x="6558915" y="5179068"/>
            <a:ext cx="1236345" cy="369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Intel SGX </a:t>
            </a:r>
            <a:endParaRPr lang="en-US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57" name="Rectangle 28"/>
          <p:cNvSpPr/>
          <p:nvPr>
            <p:custDataLst>
              <p:tags r:id="rId16"/>
            </p:custDataLst>
          </p:nvPr>
        </p:nvSpPr>
        <p:spPr>
          <a:xfrm>
            <a:off x="4056380" y="3801753"/>
            <a:ext cx="1400175" cy="133985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58" name="Rectangle 21"/>
          <p:cNvSpPr/>
          <p:nvPr>
            <p:custDataLst>
              <p:tags r:id="rId17"/>
            </p:custDataLst>
          </p:nvPr>
        </p:nvSpPr>
        <p:spPr>
          <a:xfrm>
            <a:off x="4103370" y="5179068"/>
            <a:ext cx="135382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x86 SMM </a:t>
            </a:r>
            <a:endParaRPr lang="en-US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2" name="矩形 61"/>
          <p:cNvSpPr/>
          <p:nvPr>
            <p:custDataLst>
              <p:tags r:id="rId18"/>
            </p:custDataLst>
          </p:nvPr>
        </p:nvSpPr>
        <p:spPr>
          <a:xfrm>
            <a:off x="6574155" y="1572903"/>
            <a:ext cx="1203960" cy="338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安全飞地</a:t>
            </a:r>
            <a:endParaRPr lang="en-US" altLang="zh-CN" sz="16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3" name="Rectangle 28"/>
          <p:cNvSpPr/>
          <p:nvPr>
            <p:custDataLst>
              <p:tags r:id="rId19"/>
            </p:custDataLst>
          </p:nvPr>
        </p:nvSpPr>
        <p:spPr>
          <a:xfrm>
            <a:off x="6366510" y="1433838"/>
            <a:ext cx="1574800" cy="3702685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4" name="TextBox 15"/>
          <p:cNvSpPr txBox="1"/>
          <p:nvPr>
            <p:custDataLst>
              <p:tags r:id="rId20"/>
            </p:custDataLst>
          </p:nvPr>
        </p:nvSpPr>
        <p:spPr>
          <a:xfrm>
            <a:off x="6715760" y="1891038"/>
            <a:ext cx="1008380" cy="3384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Enclave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" name="TextBox 14"/>
          <p:cNvSpPr txBox="1"/>
          <p:nvPr>
            <p:custDataLst>
              <p:tags r:id="rId21"/>
            </p:custDataLst>
          </p:nvPr>
        </p:nvSpPr>
        <p:spPr>
          <a:xfrm>
            <a:off x="1161415" y="4668528"/>
            <a:ext cx="864235" cy="46799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微处</a:t>
            </a: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理器</a:t>
            </a:r>
          </a:p>
        </p:txBody>
      </p:sp>
      <p:sp>
        <p:nvSpPr>
          <p:cNvPr id="14" name="Rectangle 49"/>
          <p:cNvSpPr/>
          <p:nvPr>
            <p:custDataLst>
              <p:tags r:id="rId22"/>
            </p:custDataLst>
          </p:nvPr>
        </p:nvSpPr>
        <p:spPr>
          <a:xfrm>
            <a:off x="1269365" y="3869698"/>
            <a:ext cx="648335" cy="64833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ME 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内存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7" name="Rectangle 21"/>
          <p:cNvSpPr/>
          <p:nvPr>
            <p:custDataLst>
              <p:tags r:id="rId23"/>
            </p:custDataLst>
          </p:nvPr>
        </p:nvSpPr>
        <p:spPr>
          <a:xfrm>
            <a:off x="1169670" y="5217803"/>
            <a:ext cx="107950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Intel ME</a:t>
            </a:r>
            <a:endParaRPr lang="en-US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cxnSp>
        <p:nvCxnSpPr>
          <p:cNvPr id="29" name="曲线连接符 28"/>
          <p:cNvCxnSpPr>
            <a:stCxn id="57" idx="3"/>
            <a:endCxn id="64" idx="1"/>
          </p:cNvCxnSpPr>
          <p:nvPr>
            <p:custDataLst>
              <p:tags r:id="rId24"/>
            </p:custDataLst>
          </p:nvPr>
        </p:nvCxnSpPr>
        <p:spPr>
          <a:xfrm flipV="1">
            <a:off x="5456555" y="2060583"/>
            <a:ext cx="1259205" cy="2411095"/>
          </a:xfrm>
          <a:prstGeom prst="curvedConnector3">
            <a:avLst>
              <a:gd name="adj1" fmla="val 50025"/>
            </a:avLst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25"/>
            </p:custDataLst>
          </p:nvPr>
        </p:nvSpPr>
        <p:spPr>
          <a:xfrm>
            <a:off x="4888865" y="1833253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SMILE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[13]</a:t>
            </a:r>
          </a:p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>
                <a:ea typeface="+mn-lt"/>
              </a:rPr>
              <a:t>S&amp;P’22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</p:txBody>
      </p:sp>
      <p:cxnSp>
        <p:nvCxnSpPr>
          <p:cNvPr id="31" name="曲线连接符 30"/>
          <p:cNvCxnSpPr>
            <a:stCxn id="27" idx="1"/>
            <a:endCxn id="25" idx="1"/>
          </p:cNvCxnSpPr>
          <p:nvPr>
            <p:custDataLst>
              <p:tags r:id="rId26"/>
            </p:custDataLst>
          </p:nvPr>
        </p:nvCxnSpPr>
        <p:spPr>
          <a:xfrm rot="10800000" flipH="1">
            <a:off x="4185285" y="3074043"/>
            <a:ext cx="669925" cy="1132205"/>
          </a:xfrm>
          <a:prstGeom prst="curvedConnector3">
            <a:avLst>
              <a:gd name="adj1" fmla="val -35545"/>
            </a:avLst>
          </a:prstGeom>
          <a:ln w="381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>
            <p:custDataLst>
              <p:tags r:id="rId27"/>
            </p:custDataLst>
          </p:nvPr>
        </p:nvSpPr>
        <p:spPr>
          <a:xfrm>
            <a:off x="2046605" y="3520448"/>
            <a:ext cx="1800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Nighthawk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[11]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>
                <a:ea typeface="+mn-lt"/>
                <a:sym typeface="+mn-ea"/>
              </a:rPr>
              <a:t>ESORICS’19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曲线连接符 32"/>
          <p:cNvCxnSpPr>
            <a:stCxn id="14" idx="3"/>
            <a:endCxn id="8" idx="1"/>
          </p:cNvCxnSpPr>
          <p:nvPr>
            <p:custDataLst>
              <p:tags r:id="rId28"/>
            </p:custDataLst>
          </p:nvPr>
        </p:nvCxnSpPr>
        <p:spPr>
          <a:xfrm>
            <a:off x="1917700" y="4194183"/>
            <a:ext cx="1616710" cy="3175"/>
          </a:xfrm>
          <a:prstGeom prst="curved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>
            <p:custDataLst>
              <p:tags r:id="rId29"/>
            </p:custDataLst>
          </p:nvPr>
        </p:nvSpPr>
        <p:spPr>
          <a:xfrm>
            <a:off x="3306445" y="2528578"/>
            <a:ext cx="1547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KShot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[12]</a:t>
            </a:r>
          </a:p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>
                <a:ea typeface="+mn-lt"/>
              </a:rPr>
              <a:t>DSN</a:t>
            </a:r>
            <a:r>
              <a:rPr lang="en-US" altLang="zh-CN" b="1" dirty="0">
                <a:solidFill>
                  <a:srgbClr val="33353C"/>
                </a:solidFill>
                <a:ea typeface="+mn-lt"/>
                <a:sym typeface="+mn-ea"/>
              </a:rPr>
              <a:t>’</a:t>
            </a:r>
            <a:r>
              <a:rPr lang="en-US" altLang="zh-CN" b="1" dirty="0">
                <a:ea typeface="+mn-lt"/>
              </a:rPr>
              <a:t>20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94970" y="981075"/>
            <a:ext cx="6096000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回到南科大后：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416000" y="5758823"/>
            <a:ext cx="9071610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挖掘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x86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底层安全基础技术，增强用户可控的安全环境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15935" y="1564519"/>
            <a:ext cx="3967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L. Zhou, X. Ding, </a:t>
            </a:r>
            <a:r>
              <a:rPr lang="en-US" sz="1600" b="1" dirty="0">
                <a:solidFill>
                  <a:srgbClr val="C00000"/>
                </a:solidFill>
              </a:rPr>
              <a:t>F. Zhang</a:t>
            </a:r>
            <a:r>
              <a:rPr lang="en-US" sz="1600" b="1" dirty="0"/>
              <a:t>*, SMILE: Secure Memory Introspection for Live Enclave, in IEEE S&amp;P 2022.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35331" y="2555179"/>
            <a:ext cx="39230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L. Zhou, </a:t>
            </a:r>
            <a:r>
              <a:rPr lang="en-US" sz="1600" b="1" dirty="0">
                <a:solidFill>
                  <a:srgbClr val="C00000"/>
                </a:solidFill>
              </a:rPr>
              <a:t>F. Zhang</a:t>
            </a:r>
            <a:r>
              <a:rPr lang="en-US" sz="1600" b="1" dirty="0"/>
              <a:t>*, et al.,</a:t>
            </a:r>
            <a:r>
              <a:rPr lang="zh-CN" altLang="en-US" sz="1600" b="1" dirty="0"/>
              <a:t> </a:t>
            </a:r>
            <a:r>
              <a:rPr lang="en-US" sz="1600" b="1" dirty="0" err="1"/>
              <a:t>KShot</a:t>
            </a:r>
            <a:r>
              <a:rPr lang="en-US" sz="1600" b="1" dirty="0"/>
              <a:t>: Live Kernel Patching with SMM and SGX, </a:t>
            </a:r>
          </a:p>
          <a:p>
            <a:r>
              <a:rPr lang="en-US" sz="1600" b="1" dirty="0"/>
              <a:t>in IEEE/IFIP DSN 2020 (</a:t>
            </a:r>
            <a:r>
              <a:rPr lang="en-US" sz="1600" b="1" dirty="0">
                <a:solidFill>
                  <a:srgbClr val="C00000"/>
                </a:solidFill>
              </a:rPr>
              <a:t>Best Paper Runner-up Award</a:t>
            </a:r>
            <a:r>
              <a:rPr lang="en-US" sz="1600" b="1" dirty="0"/>
              <a:t>).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11B01962-05AF-23A0-A93C-7CF61108091B}"/>
              </a:ext>
            </a:extLst>
          </p:cNvPr>
          <p:cNvSpPr txBox="1"/>
          <p:nvPr/>
        </p:nvSpPr>
        <p:spPr>
          <a:xfrm>
            <a:off x="8142795" y="3866263"/>
            <a:ext cx="3697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L. Zhou, J. Xiao, K. Leach,  W Weimer, </a:t>
            </a:r>
            <a:r>
              <a:rPr lang="en-US" sz="1600" b="1" dirty="0">
                <a:solidFill>
                  <a:srgbClr val="C00000"/>
                </a:solidFill>
              </a:rPr>
              <a:t>F. Zhang* </a:t>
            </a:r>
            <a:r>
              <a:rPr lang="en-US" sz="1600" b="1" dirty="0"/>
              <a:t>, et al., Nighthawk: Transparent system introspection from ring-3, in ESORICS 2019.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781495"/>
            <a:ext cx="12349717" cy="85060"/>
            <a:chOff x="1" y="813392"/>
            <a:chExt cx="12349717" cy="85060"/>
          </a:xfrm>
        </p:grpSpPr>
        <p:sp>
          <p:nvSpPr>
            <p:cNvPr id="4" name="矩形 3"/>
            <p:cNvSpPr/>
            <p:nvPr/>
          </p:nvSpPr>
          <p:spPr>
            <a:xfrm>
              <a:off x="1" y="813392"/>
              <a:ext cx="11387470" cy="850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11387471" y="813392"/>
              <a:ext cx="962247" cy="8506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00" y="45000"/>
            <a:ext cx="675346" cy="67534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70832" y="136335"/>
            <a:ext cx="503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ED6D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汇报提纲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140" y="49673"/>
            <a:ext cx="669917" cy="666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71141" y="2774590"/>
            <a:ext cx="9863999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539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底层系统安全研究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539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底层</a:t>
            </a:r>
            <a:r>
              <a:rPr lang="zh-CN" altLang="en-US" sz="2800" dirty="0">
                <a:solidFill>
                  <a:srgbClr val="ED6D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系统安全研究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ED6D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7708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eb576c6-bc71-4f8d-8c3e-6e86f5f5796f"/>
  <p:tag name="COMMONDATA" val="eyJoZGlkIjoiOGYzMmVmZDQ2ZGU1MjY2ZTZhY2Y4ZTgzMzY0ZDMxY2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TuWHP#"/>
  <p:tag name="MH_LAYOUT" val="SubTitleText"/>
  <p:tag name="MH" val="20170829230337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9230337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1942</Words>
  <Application>Microsoft Macintosh PowerPoint</Application>
  <PresentationFormat>Widescreen</PresentationFormat>
  <Paragraphs>197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Biaodian Pro Sans GB</vt:lpstr>
      <vt:lpstr>等线</vt:lpstr>
      <vt:lpstr>等线 Light</vt:lpstr>
      <vt:lpstr>楷体</vt:lpstr>
      <vt:lpstr>微软雅黑</vt:lpstr>
      <vt:lpstr>宋体</vt:lpstr>
      <vt:lpstr>华文楷体</vt:lpstr>
      <vt:lpstr>Arial</vt:lpstr>
      <vt:lpstr>Calibri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卢 琨</dc:creator>
  <cp:lastModifiedBy>Fengwei Zhang</cp:lastModifiedBy>
  <cp:revision>280</cp:revision>
  <dcterms:created xsi:type="dcterms:W3CDTF">2022-11-18T09:44:00Z</dcterms:created>
  <dcterms:modified xsi:type="dcterms:W3CDTF">2023-12-19T01:40:14Z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4DB490307E094EB6A4B2950B87318308</vt:lpwstr>
  </property>
  <property fmtid="{D5CDD505-2E9C-101B-9397-08002B2CF9AE}" pid="3" name="KSOProductBuildVer">
    <vt:lpwstr>2052-11.1.0.12980</vt:lpwstr>
  </property>
</Properties>
</file>